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0" r:id="rId3"/>
    <p:sldId id="278" r:id="rId4"/>
    <p:sldId id="260" r:id="rId5"/>
    <p:sldId id="261" r:id="rId6"/>
    <p:sldId id="279" r:id="rId7"/>
    <p:sldId id="358" r:id="rId8"/>
    <p:sldId id="282" r:id="rId9"/>
    <p:sldId id="284" r:id="rId10"/>
    <p:sldId id="283" r:id="rId11"/>
    <p:sldId id="285" r:id="rId12"/>
    <p:sldId id="286" r:id="rId13"/>
    <p:sldId id="287" r:id="rId14"/>
    <p:sldId id="288" r:id="rId15"/>
    <p:sldId id="277" r:id="rId16"/>
    <p:sldId id="257" r:id="rId17"/>
    <p:sldId id="259" r:id="rId18"/>
    <p:sldId id="359" r:id="rId19"/>
    <p:sldId id="263" r:id="rId20"/>
    <p:sldId id="264" r:id="rId21"/>
    <p:sldId id="276" r:id="rId22"/>
    <p:sldId id="281"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6" autoAdjust="0"/>
    <p:restoredTop sz="84070"/>
  </p:normalViewPr>
  <p:slideViewPr>
    <p:cSldViewPr snapToGrid="0" snapToObjects="1">
      <p:cViewPr varScale="1">
        <p:scale>
          <a:sx n="77" d="100"/>
          <a:sy n="77" d="100"/>
        </p:scale>
        <p:origin x="128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BFFED-2027-457E-B486-33D18AE385B6}" type="datetimeFigureOut">
              <a:rPr lang="fr-FR" smtClean="0"/>
              <a:pPr/>
              <a:t>14/12/2023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E63AB-F65B-47D3-8369-D95A7D78208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ssistancescolaire.com/eleve/2nde/francais/lexique/P-peripetie-fx09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Porosité entre ces 5 grands</a:t>
            </a:r>
            <a:r>
              <a:rPr lang="fr-FR" baseline="0" dirty="0"/>
              <a:t> types</a:t>
            </a:r>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2</a:t>
            </a:fld>
            <a:endParaRPr lang="fr-FR"/>
          </a:p>
        </p:txBody>
      </p:sp>
    </p:spTree>
    <p:extLst>
      <p:ext uri="{BB962C8B-B14F-4D97-AF65-F5344CB8AC3E}">
        <p14:creationId xmlns:p14="http://schemas.microsoft.com/office/powerpoint/2010/main" val="194063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 : effet de la pollution sur</a:t>
            </a:r>
            <a:r>
              <a:rPr lang="fr-FR" sz="1200" kern="1200" baseline="0" dirty="0">
                <a:solidFill>
                  <a:schemeClr val="tx1"/>
                </a:solidFill>
                <a:effectLst/>
                <a:latin typeface="+mn-lt"/>
                <a:ea typeface="+mn-ea"/>
                <a:cs typeface="+mn-cs"/>
              </a:rPr>
              <a:t> la pollinisation des poiriers en Chine</a:t>
            </a:r>
            <a:r>
              <a:rPr lang="mr-IN" sz="1200" kern="1200" baseline="0" dirty="0">
                <a:solidFill>
                  <a:schemeClr val="tx1"/>
                </a:solidFill>
                <a:effectLst/>
                <a:latin typeface="+mn-lt"/>
                <a:ea typeface="+mn-ea"/>
                <a:cs typeface="+mn-cs"/>
              </a:rPr>
              <a:t>…</a:t>
            </a:r>
            <a:br>
              <a:rPr lang="fr-FR" sz="120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12</a:t>
            </a:fld>
            <a:endParaRPr lang="fr-FR"/>
          </a:p>
        </p:txBody>
      </p:sp>
    </p:spTree>
    <p:extLst>
      <p:ext uri="{BB962C8B-B14F-4D97-AF65-F5344CB8AC3E}">
        <p14:creationId xmlns:p14="http://schemas.microsoft.com/office/powerpoint/2010/main" val="52882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semblable au type </a:t>
            </a:r>
            <a:r>
              <a:rPr lang="fr-FR" sz="1200" kern="1200" dirty="0" err="1">
                <a:solidFill>
                  <a:schemeClr val="tx1"/>
                </a:solidFill>
                <a:effectLst/>
                <a:latin typeface="+mn-lt"/>
                <a:ea typeface="+mn-ea"/>
                <a:cs typeface="+mn-cs"/>
              </a:rPr>
              <a:t>précédent</a:t>
            </a:r>
            <a:r>
              <a:rPr lang="fr-FR" sz="1200" kern="1200" dirty="0">
                <a:solidFill>
                  <a:schemeClr val="tx1"/>
                </a:solidFill>
                <a:effectLst/>
                <a:latin typeface="+mn-lt"/>
                <a:ea typeface="+mn-ea"/>
                <a:cs typeface="+mn-cs"/>
              </a:rPr>
              <a:t> mais en plus proposent une solution</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Dans la </a:t>
            </a:r>
            <a:r>
              <a:rPr lang="fr-FR" sz="1200" kern="1200" dirty="0" err="1">
                <a:solidFill>
                  <a:schemeClr val="tx1"/>
                </a:solidFill>
                <a:effectLst/>
                <a:latin typeface="+mn-lt"/>
                <a:ea typeface="+mn-ea"/>
                <a:cs typeface="+mn-cs"/>
              </a:rPr>
              <a:t>réalite</a:t>
            </a:r>
            <a:r>
              <a:rPr lang="fr-FR" sz="1200" kern="1200" dirty="0">
                <a:solidFill>
                  <a:schemeClr val="tx1"/>
                </a:solidFill>
                <a:effectLst/>
                <a:latin typeface="+mn-lt"/>
                <a:ea typeface="+mn-ea"/>
                <a:cs typeface="+mn-cs"/>
              </a:rPr>
              <a:t>́ des textes, on trouve le plus souvent des combinaisons de cette classification.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13</a:t>
            </a:fld>
            <a:endParaRPr lang="fr-FR"/>
          </a:p>
        </p:txBody>
      </p:sp>
    </p:spTree>
    <p:extLst>
      <p:ext uri="{BB962C8B-B14F-4D97-AF65-F5344CB8AC3E}">
        <p14:creationId xmlns:p14="http://schemas.microsoft.com/office/powerpoint/2010/main" val="20874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Classé dans les énumérations par </a:t>
            </a:r>
            <a:r>
              <a:rPr lang="fr-FR" dirty="0" err="1"/>
              <a:t>Giasson</a:t>
            </a:r>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14</a:t>
            </a:fld>
            <a:endParaRPr lang="fr-FR"/>
          </a:p>
        </p:txBody>
      </p:sp>
    </p:spTree>
    <p:extLst>
      <p:ext uri="{BB962C8B-B14F-4D97-AF65-F5344CB8AC3E}">
        <p14:creationId xmlns:p14="http://schemas.microsoft.com/office/powerpoint/2010/main" val="158418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a:lstStyle/>
          <a:p>
            <a:pPr eaLnBrk="1" hangingPunct="1">
              <a:spcBef>
                <a:spcPct val="0"/>
              </a:spcBef>
            </a:pPr>
            <a:endParaRPr lang="fr-FR"/>
          </a:p>
        </p:txBody>
      </p:sp>
      <p:sp>
        <p:nvSpPr>
          <p:cNvPr id="24580" name="Espace réservé du numéro de diapositive 3"/>
          <p:cNvSpPr>
            <a:spLocks noGrp="1"/>
          </p:cNvSpPr>
          <p:nvPr>
            <p:ph type="sldNum" sz="quarter" idx="5"/>
          </p:nvPr>
        </p:nvSpPr>
        <p:spPr bwMode="auto">
          <a:noFill/>
          <a:ln>
            <a:miter lim="800000"/>
            <a:headEnd/>
            <a:tailEnd/>
          </a:ln>
        </p:spPr>
        <p:txBody>
          <a:bodyPr/>
          <a:lstStyle/>
          <a:p>
            <a:fld id="{4056239C-0548-4E81-A1BE-E1A555E2AA5E}" type="slidenum">
              <a:rPr lang="fr-FR"/>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62500" lnSpcReduction="20000"/>
          </a:bodyPr>
          <a:lstStyle/>
          <a:p>
            <a:r>
              <a:rPr lang="fr-FR" sz="1800" dirty="0" err="1">
                <a:effectLst/>
                <a:latin typeface="Calibri" panose="020F0502020204030204" pitchFamily="34" charset="0"/>
              </a:rPr>
              <a:t>A!partir!de!cette!démarche</a:t>
            </a:r>
            <a:r>
              <a:rPr lang="fr-FR" sz="1800" dirty="0">
                <a:effectLst/>
                <a:latin typeface="Calibri" panose="020F0502020204030204" pitchFamily="34" charset="0"/>
              </a:rPr>
              <a:t>,!</a:t>
            </a:r>
            <a:r>
              <a:rPr lang="fr-FR" sz="1800" dirty="0" err="1">
                <a:effectLst/>
                <a:latin typeface="Calibri" panose="020F0502020204030204" pitchFamily="34" charset="0"/>
              </a:rPr>
              <a:t>trois!scénarios!sont!possibles</a:t>
            </a:r>
            <a:r>
              <a:rPr lang="fr-FR" sz="1800" dirty="0">
                <a:effectLst/>
                <a:latin typeface="Calibri" panose="020F0502020204030204" pitchFamily="34" charset="0"/>
              </a:rPr>
              <a:t>!:!</a:t>
            </a:r>
            <a:br>
              <a:rPr lang="fr-FR" sz="1800" dirty="0">
                <a:effectLst/>
                <a:latin typeface="Calibri" panose="020F0502020204030204" pitchFamily="34" charset="0"/>
              </a:rPr>
            </a:br>
            <a:r>
              <a:rPr lang="fr-FR" sz="1800" i="1" dirty="0">
                <a:solidFill>
                  <a:srgbClr val="FF0000"/>
                </a:solidFill>
                <a:effectLst/>
                <a:latin typeface="Calibri" panose="020F0502020204030204" pitchFamily="34" charset="0"/>
              </a:rPr>
              <a:t>!</a:t>
            </a:r>
            <a:br>
              <a:rPr lang="fr-FR" sz="1800" i="1" dirty="0">
                <a:solidFill>
                  <a:srgbClr val="FF0000"/>
                </a:solidFill>
                <a:effectLst/>
                <a:latin typeface="Calibri" panose="020F0502020204030204" pitchFamily="34" charset="0"/>
              </a:rPr>
            </a:br>
            <a:r>
              <a:rPr lang="fr-FR" sz="1800" b="1" dirty="0">
                <a:effectLst/>
                <a:latin typeface="Calibri" panose="020F0502020204030204" pitchFamily="34" charset="0"/>
              </a:rPr>
              <a:t>Scénario'N°1'en'groupe'classe</a:t>
            </a:r>
            <a:r>
              <a:rPr lang="fr-FR" sz="1800" dirty="0">
                <a:effectLst/>
                <a:latin typeface="Calibri" panose="020F0502020204030204" pitchFamily="34" charset="0"/>
              </a:rPr>
              <a:t>,!qui!permet!l’acquisition!de!la!démarche!complète.! </a:t>
            </a:r>
            <a:endParaRPr lang="fr-FR" dirty="0"/>
          </a:p>
          <a:p>
            <a:r>
              <a:rPr lang="fr-FR" sz="1800" dirty="0">
                <a:effectLst/>
                <a:latin typeface="Calibri" panose="020F0502020204030204" pitchFamily="34" charset="0"/>
              </a:rPr>
              <a:t>.!</a:t>
            </a:r>
            <a:r>
              <a:rPr lang="fr-FR" sz="1800" dirty="0" err="1">
                <a:effectLst/>
                <a:latin typeface="Calibri" panose="020F0502020204030204" pitchFamily="34" charset="0"/>
              </a:rPr>
              <a:t>Les!quatre!étapes!du!protocole!s’appliquent!en!continuite</a:t>
            </a:r>
            <a:r>
              <a:rPr lang="fr-FR" sz="1800" dirty="0">
                <a:effectLst/>
                <a:latin typeface="Calibri" panose="020F0502020204030204" pitchFamily="34" charset="0"/>
              </a:rPr>
              <a:t>́!:</a:t>
            </a:r>
            <a:r>
              <a:rPr lang="fr-FR" sz="1800" b="1" dirty="0">
                <a:effectLst/>
                <a:latin typeface="Calibri" panose="020F0502020204030204" pitchFamily="34" charset="0"/>
              </a:rPr>
              <a:t>' </a:t>
            </a:r>
            <a:endParaRPr lang="fr-FR" dirty="0"/>
          </a:p>
          <a:p>
            <a:r>
              <a:rPr lang="fr-FR" sz="1800" dirty="0">
                <a:effectLst/>
                <a:latin typeface="Wingdings" pitchFamily="2" charset="2"/>
              </a:rPr>
              <a:t> </a:t>
            </a:r>
            <a:r>
              <a:rPr lang="fr-FR" sz="1800" dirty="0">
                <a:effectLst/>
                <a:latin typeface="Calibri" panose="020F0502020204030204" pitchFamily="34" charset="0"/>
              </a:rPr>
              <a:t>Etape!1!&gt;!Positionnement!préalable!et!confrontation!des!avis!en!binôme.! </a:t>
            </a:r>
            <a:r>
              <a:rPr lang="fr-FR" sz="1800" dirty="0">
                <a:effectLst/>
                <a:latin typeface="Wingdings" pitchFamily="2" charset="2"/>
              </a:rPr>
              <a:t> </a:t>
            </a:r>
            <a:r>
              <a:rPr lang="fr-FR" sz="1800" dirty="0">
                <a:effectLst/>
                <a:latin typeface="Calibri" panose="020F0502020204030204" pitchFamily="34" charset="0"/>
              </a:rPr>
              <a:t>Etape!2!&gt;!</a:t>
            </a:r>
            <a:r>
              <a:rPr lang="fr-FR" sz="1800" dirty="0" err="1">
                <a:effectLst/>
                <a:latin typeface="Calibri" panose="020F0502020204030204" pitchFamily="34" charset="0"/>
              </a:rPr>
              <a:t>Mise!en!commun!en!groupe!classe</a:t>
            </a:r>
            <a:r>
              <a:rPr lang="fr-FR" sz="1800" dirty="0">
                <a:effectLst/>
                <a:latin typeface="Calibri" panose="020F0502020204030204" pitchFamily="34" charset="0"/>
              </a:rPr>
              <a:t>.!</a:t>
            </a:r>
            <a:br>
              <a:rPr lang="fr-FR" sz="1800" dirty="0">
                <a:effectLst/>
                <a:latin typeface="Calibri" panose="020F0502020204030204" pitchFamily="34" charset="0"/>
              </a:rPr>
            </a:br>
            <a:r>
              <a:rPr lang="fr-FR" sz="1800" dirty="0">
                <a:effectLst/>
                <a:latin typeface="Wingdings" pitchFamily="2" charset="2"/>
              </a:rPr>
              <a:t> </a:t>
            </a:r>
            <a:r>
              <a:rPr lang="fr-FR" sz="1800" dirty="0">
                <a:effectLst/>
                <a:latin typeface="Calibri" panose="020F0502020204030204" pitchFamily="34" charset="0"/>
              </a:rPr>
              <a:t>Etape!3!&gt;!</a:t>
            </a:r>
            <a:r>
              <a:rPr lang="fr-FR" sz="1800" dirty="0" err="1">
                <a:effectLst/>
                <a:latin typeface="Calibri" panose="020F0502020204030204" pitchFamily="34" charset="0"/>
              </a:rPr>
              <a:t>Travail!individuel</a:t>
            </a:r>
            <a:r>
              <a:rPr lang="fr-FR" sz="1800" dirty="0">
                <a:effectLst/>
                <a:latin typeface="Calibri" panose="020F0502020204030204" pitchFamily="34" charset="0"/>
              </a:rPr>
              <a:t>!:!</a:t>
            </a:r>
            <a:r>
              <a:rPr lang="fr-FR" sz="1800" dirty="0" err="1">
                <a:effectLst/>
                <a:latin typeface="Calibri" panose="020F0502020204030204" pitchFamily="34" charset="0"/>
              </a:rPr>
              <a:t>lecture!et!production</a:t>
            </a:r>
            <a:r>
              <a:rPr lang="fr-FR" sz="1800" dirty="0">
                <a:effectLst/>
                <a:latin typeface="Calibri" panose="020F0502020204030204" pitchFamily="34" charset="0"/>
              </a:rPr>
              <a:t>!</a:t>
            </a:r>
            <a:br>
              <a:rPr lang="fr-FR" sz="1800" dirty="0">
                <a:effectLst/>
                <a:latin typeface="Calibri" panose="020F0502020204030204" pitchFamily="34" charset="0"/>
              </a:rPr>
            </a:br>
            <a:r>
              <a:rPr lang="fr-FR" sz="1800" dirty="0">
                <a:effectLst/>
                <a:latin typeface="Wingdings" pitchFamily="2" charset="2"/>
              </a:rPr>
              <a:t> </a:t>
            </a:r>
            <a:r>
              <a:rPr lang="fr-FR" sz="1800" dirty="0">
                <a:effectLst/>
                <a:latin typeface="Calibri" panose="020F0502020204030204" pitchFamily="34" charset="0"/>
              </a:rPr>
              <a:t>Etape!4!&gt;!</a:t>
            </a:r>
            <a:r>
              <a:rPr lang="fr-FR" sz="1800" dirty="0" err="1">
                <a:effectLst/>
                <a:latin typeface="Calibri" panose="020F0502020204030204" pitchFamily="34" charset="0"/>
              </a:rPr>
              <a:t>Validation!collective</a:t>
            </a:r>
            <a:r>
              <a:rPr lang="fr-FR" sz="1800" dirty="0">
                <a:effectLst/>
                <a:latin typeface="Calibri" panose="020F0502020204030204" pitchFamily="34" charset="0"/>
              </a:rPr>
              <a:t>!! </a:t>
            </a:r>
            <a:endParaRPr lang="fr-FR" dirty="0"/>
          </a:p>
          <a:p>
            <a:r>
              <a:rPr lang="fr-FR" sz="1800" dirty="0">
                <a:effectLst/>
                <a:latin typeface="Calibri" panose="020F0502020204030204" pitchFamily="34" charset="0"/>
              </a:rPr>
              <a:t>! </a:t>
            </a:r>
            <a:r>
              <a:rPr lang="fr-FR" sz="1800" b="1" dirty="0">
                <a:effectLst/>
                <a:latin typeface="Calibri" panose="020F0502020204030204" pitchFamily="34" charset="0"/>
              </a:rPr>
              <a:t>Scénario'N°2'travail'individuel'en'autonomie</a:t>
            </a:r>
            <a:r>
              <a:rPr lang="fr-FR" sz="1800" dirty="0">
                <a:effectLst/>
                <a:latin typeface="Calibri" panose="020F0502020204030204" pitchFamily="34" charset="0"/>
              </a:rPr>
              <a:t>,!lors!de!la!mise!en!atelier!de!la!classe.! </a:t>
            </a:r>
            <a:endParaRPr lang="fr-FR" dirty="0"/>
          </a:p>
          <a:p>
            <a:r>
              <a:rPr lang="fr-FR" sz="1800" dirty="0">
                <a:effectLst/>
                <a:latin typeface="Calibri" panose="020F0502020204030204" pitchFamily="34" charset="0"/>
              </a:rPr>
              <a:t>.!</a:t>
            </a:r>
            <a:r>
              <a:rPr lang="fr-FR" sz="1800" dirty="0" err="1">
                <a:effectLst/>
                <a:latin typeface="Calibri" panose="020F0502020204030204" pitchFamily="34" charset="0"/>
              </a:rPr>
              <a:t>Un!groupe!</a:t>
            </a:r>
            <a:r>
              <a:rPr lang="fr-FR" sz="1800" dirty="0" err="1">
                <a:solidFill>
                  <a:srgbClr val="1E477C"/>
                </a:solidFill>
                <a:effectLst/>
                <a:latin typeface="Calibri" panose="020F0502020204030204" pitchFamily="34" charset="0"/>
              </a:rPr>
              <a:t>d’élèves!</a:t>
            </a:r>
            <a:r>
              <a:rPr lang="fr-FR" sz="1800" dirty="0" err="1">
                <a:effectLst/>
                <a:latin typeface="Calibri" panose="020F0502020204030204" pitchFamily="34" charset="0"/>
              </a:rPr>
              <a:t>s’engage!dans!le!protocole</a:t>
            </a:r>
            <a:r>
              <a:rPr lang="fr-FR" sz="1800" dirty="0">
                <a:effectLst/>
                <a:latin typeface="Calibri" panose="020F0502020204030204" pitchFamily="34" charset="0"/>
              </a:rPr>
              <a:t>!:</a:t>
            </a:r>
            <a:r>
              <a:rPr lang="fr-FR" sz="1800" b="1" dirty="0">
                <a:effectLst/>
                <a:latin typeface="Calibri" panose="020F0502020204030204" pitchFamily="34" charset="0"/>
              </a:rPr>
              <a:t>' </a:t>
            </a:r>
            <a:endParaRPr lang="fr-FR" dirty="0"/>
          </a:p>
          <a:p>
            <a:r>
              <a:rPr lang="fr-FR" sz="1800" dirty="0">
                <a:effectLst/>
                <a:latin typeface="Wingdings" pitchFamily="2" charset="2"/>
              </a:rPr>
              <a:t> </a:t>
            </a:r>
            <a:r>
              <a:rPr lang="fr-FR" sz="1800" dirty="0">
                <a:effectLst/>
                <a:latin typeface="Calibri" panose="020F0502020204030204" pitchFamily="34" charset="0"/>
              </a:rPr>
              <a:t>Etape!1!–!</a:t>
            </a:r>
            <a:r>
              <a:rPr lang="fr-FR" sz="1800" dirty="0" err="1">
                <a:effectLst/>
                <a:latin typeface="Calibri" panose="020F0502020204030204" pitchFamily="34" charset="0"/>
              </a:rPr>
              <a:t>Positionnement!préalable</a:t>
            </a:r>
            <a:r>
              <a:rPr lang="fr-FR" sz="1800" dirty="0">
                <a:effectLst/>
                <a:latin typeface="Calibri" panose="020F0502020204030204" pitchFamily="34" charset="0"/>
              </a:rPr>
              <a:t>!(</a:t>
            </a:r>
            <a:r>
              <a:rPr lang="fr-FR" sz="1800" dirty="0" err="1">
                <a:effectLst/>
                <a:latin typeface="Calibri" panose="020F0502020204030204" pitchFamily="34" charset="0"/>
              </a:rPr>
              <a:t>individuellement!ou!en!binôme</a:t>
            </a:r>
            <a:r>
              <a:rPr lang="fr-FR" sz="1800" dirty="0">
                <a:effectLst/>
                <a:latin typeface="Calibri" panose="020F0502020204030204" pitchFamily="34" charset="0"/>
              </a:rPr>
              <a:t>)! </a:t>
            </a:r>
            <a:endParaRPr lang="fr-FR" dirty="0"/>
          </a:p>
          <a:p>
            <a:r>
              <a:rPr lang="fr-FR" sz="1800" dirty="0">
                <a:effectLst/>
                <a:latin typeface="Wingdings" pitchFamily="2" charset="2"/>
              </a:rPr>
              <a:t> </a:t>
            </a:r>
            <a:r>
              <a:rPr lang="fr-FR" sz="1800" dirty="0">
                <a:effectLst/>
                <a:latin typeface="Calibri" panose="020F0502020204030204" pitchFamily="34" charset="0"/>
              </a:rPr>
              <a:t>Etape!2!–!</a:t>
            </a:r>
            <a:r>
              <a:rPr lang="fr-FR" sz="1800" dirty="0" err="1">
                <a:effectLst/>
                <a:latin typeface="Calibri" panose="020F0502020204030204" pitchFamily="34" charset="0"/>
              </a:rPr>
              <a:t>Travail!individuel</a:t>
            </a:r>
            <a:r>
              <a:rPr lang="fr-FR" sz="1800" dirty="0">
                <a:effectLst/>
                <a:latin typeface="Calibri" panose="020F0502020204030204" pitchFamily="34" charset="0"/>
              </a:rPr>
              <a:t>!:!</a:t>
            </a:r>
            <a:r>
              <a:rPr lang="fr-FR" sz="1800" dirty="0" err="1">
                <a:effectLst/>
                <a:latin typeface="Calibri" panose="020F0502020204030204" pitchFamily="34" charset="0"/>
              </a:rPr>
              <a:t>lecture!et!production</a:t>
            </a:r>
            <a:r>
              <a:rPr lang="fr-FR" sz="1800" dirty="0">
                <a:effectLst/>
                <a:latin typeface="Calibri" panose="020F0502020204030204" pitchFamily="34" charset="0"/>
              </a:rPr>
              <a:t>! .!</a:t>
            </a:r>
            <a:r>
              <a:rPr lang="fr-FR" sz="1800" dirty="0" err="1">
                <a:effectLst/>
                <a:latin typeface="Calibri" panose="020F0502020204030204" pitchFamily="34" charset="0"/>
              </a:rPr>
              <a:t>Puis!en!différe</a:t>
            </a:r>
            <a:r>
              <a:rPr lang="fr-FR" sz="1800" dirty="0">
                <a:effectLst/>
                <a:latin typeface="Calibri" panose="020F0502020204030204" pitchFamily="34" charset="0"/>
              </a:rPr>
              <a:t>́,!</a:t>
            </a:r>
            <a:r>
              <a:rPr lang="fr-FR" sz="1800" dirty="0" err="1">
                <a:effectLst/>
                <a:latin typeface="Calibri" panose="020F0502020204030204" pitchFamily="34" charset="0"/>
              </a:rPr>
              <a:t>une!fois!que!tous!les!élèves!sont!passés!par!rotation</a:t>
            </a:r>
            <a:r>
              <a:rPr lang="fr-FR" sz="1800" dirty="0">
                <a:effectLst/>
                <a:latin typeface="Calibri" panose="020F0502020204030204" pitchFamily="34" charset="0"/>
              </a:rPr>
              <a:t>! </a:t>
            </a:r>
            <a:endParaRPr lang="fr-FR" dirty="0"/>
          </a:p>
          <a:p>
            <a:r>
              <a:rPr lang="fr-FR" sz="1800" dirty="0">
                <a:effectLst/>
                <a:latin typeface="Wingdings" pitchFamily="2" charset="2"/>
              </a:rPr>
              <a:t> </a:t>
            </a:r>
            <a:r>
              <a:rPr lang="fr-FR" sz="1800" dirty="0">
                <a:effectLst/>
                <a:latin typeface="Calibri" panose="020F0502020204030204" pitchFamily="34" charset="0"/>
              </a:rPr>
              <a:t>Etape!3!–!</a:t>
            </a:r>
            <a:r>
              <a:rPr lang="fr-FR" sz="1800" dirty="0" err="1">
                <a:effectLst/>
                <a:latin typeface="Calibri" panose="020F0502020204030204" pitchFamily="34" charset="0"/>
              </a:rPr>
              <a:t>Validation!collective</a:t>
            </a:r>
            <a:r>
              <a:rPr lang="fr-FR" sz="1800" dirty="0">
                <a:effectLst/>
                <a:latin typeface="Calibri" panose="020F0502020204030204" pitchFamily="34" charset="0"/>
              </a:rPr>
              <a:t>!! </a:t>
            </a:r>
            <a:r>
              <a:rPr lang="fr-FR" sz="1800" i="1" dirty="0">
                <a:effectLst/>
                <a:latin typeface="Cambria" panose="02040503050406030204" pitchFamily="18" charset="0"/>
              </a:rPr>
              <a:t>! </a:t>
            </a:r>
            <a:endParaRPr lang="fr-FR" dirty="0"/>
          </a:p>
          <a:p>
            <a:r>
              <a:rPr lang="fr-FR" sz="1800" b="1" dirty="0">
                <a:effectLst/>
                <a:latin typeface="Calibri" panose="020F0502020204030204" pitchFamily="34" charset="0"/>
              </a:rPr>
              <a:t>Scénario'N°3'situation'mixte'avec'ACT</a:t>
            </a:r>
            <a:r>
              <a:rPr lang="fr-FR" sz="1800" dirty="0">
                <a:effectLst/>
                <a:latin typeface="Calibri" panose="020F0502020204030204" pitchFamily="34" charset="0"/>
              </a:rPr>
              <a:t>,!variante!pour!étayage!d’un!groupe!de!besoin.! </a:t>
            </a:r>
            <a:endParaRPr lang="fr-FR" dirty="0"/>
          </a:p>
          <a:p>
            <a:r>
              <a:rPr lang="fr-FR" sz="1800" dirty="0">
                <a:effectLst/>
                <a:latin typeface="Wingdings" pitchFamily="2" charset="2"/>
              </a:rPr>
              <a:t> </a:t>
            </a:r>
            <a:r>
              <a:rPr lang="fr-FR" sz="1800" dirty="0">
                <a:effectLst/>
                <a:latin typeface="Calibri" panose="020F0502020204030204" pitchFamily="34" charset="0"/>
              </a:rPr>
              <a:t>Avec!</a:t>
            </a:r>
            <a:r>
              <a:rPr lang="fr-FR" sz="1800" dirty="0">
                <a:solidFill>
                  <a:srgbClr val="1E477C"/>
                </a:solidFill>
                <a:effectLst/>
                <a:latin typeface="Calibri" panose="020F0502020204030204" pitchFamily="34" charset="0"/>
              </a:rPr>
              <a:t>l’enseignant</a:t>
            </a:r>
            <a:r>
              <a:rPr lang="fr-FR" sz="1800" dirty="0">
                <a:effectLst/>
                <a:latin typeface="Calibri" panose="020F0502020204030204" pitchFamily="34" charset="0"/>
              </a:rPr>
              <a:t>,!un!groupe!</a:t>
            </a:r>
            <a:r>
              <a:rPr lang="fr-FR" sz="1800" dirty="0">
                <a:solidFill>
                  <a:srgbClr val="1E477C"/>
                </a:solidFill>
                <a:effectLst/>
                <a:latin typeface="Calibri" panose="020F0502020204030204" pitchFamily="34" charset="0"/>
              </a:rPr>
              <a:t>d’élèves!</a:t>
            </a:r>
            <a:r>
              <a:rPr lang="fr-FR" sz="1800" dirty="0">
                <a:effectLst/>
                <a:latin typeface="Calibri" panose="020F0502020204030204" pitchFamily="34" charset="0"/>
              </a:rPr>
              <a:t>aborde!le!texte!selon!le!protocole!de!l’ACT.</a:t>
            </a:r>
            <a:r>
              <a:rPr lang="fr-FR" sz="1800" b="1" dirty="0">
                <a:effectLst/>
                <a:latin typeface="Calibri" panose="020F0502020204030204" pitchFamily="34" charset="0"/>
              </a:rPr>
              <a:t>' </a:t>
            </a:r>
            <a:endParaRPr lang="fr-FR" dirty="0"/>
          </a:p>
          <a:p>
            <a:r>
              <a:rPr lang="fr-FR" sz="1800" dirty="0">
                <a:effectLst/>
                <a:latin typeface="Wingdings" pitchFamily="2" charset="2"/>
              </a:rPr>
              <a:t> </a:t>
            </a:r>
            <a:r>
              <a:rPr lang="fr-FR" sz="1800" dirty="0">
                <a:effectLst/>
                <a:latin typeface="Calibri" panose="020F0502020204030204" pitchFamily="34" charset="0"/>
              </a:rPr>
              <a:t>En!autonomie,!le!reste!de!la!classe!applique!le!scénario!n°2!sur!le!même!texte.!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DBE63AB-F65B-47D3-8369-D95A7D78208F}" type="slidenum">
              <a:rPr lang="fr-FR" smtClean="0"/>
              <a:pPr/>
              <a:t>17</a:t>
            </a:fld>
            <a:endParaRPr lang="fr-FR"/>
          </a:p>
        </p:txBody>
      </p:sp>
    </p:spTree>
    <p:extLst>
      <p:ext uri="{BB962C8B-B14F-4D97-AF65-F5344CB8AC3E}">
        <p14:creationId xmlns:p14="http://schemas.microsoft.com/office/powerpoint/2010/main" val="69627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E60848-A69C-487F-892D-11B59884DDA8}" type="slidenum">
              <a:rPr lang="fr-FR" smtClean="0"/>
              <a:pPr/>
              <a:t>21</a:t>
            </a:fld>
            <a:endParaRPr lang="fr-FR" dirty="0"/>
          </a:p>
        </p:txBody>
      </p:sp>
    </p:spTree>
    <p:extLst>
      <p:ext uri="{BB962C8B-B14F-4D97-AF65-F5344CB8AC3E}">
        <p14:creationId xmlns:p14="http://schemas.microsoft.com/office/powerpoint/2010/main" val="385446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E60848-A69C-487F-892D-11B59884DDA8}" type="slidenum">
              <a:rPr lang="fr-FR" smtClean="0"/>
              <a:pPr/>
              <a:t>22</a:t>
            </a:fld>
            <a:endParaRPr lang="fr-FR" dirty="0"/>
          </a:p>
        </p:txBody>
      </p:sp>
    </p:spTree>
    <p:extLst>
      <p:ext uri="{BB962C8B-B14F-4D97-AF65-F5344CB8AC3E}">
        <p14:creationId xmlns:p14="http://schemas.microsoft.com/office/powerpoint/2010/main" val="385446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a:t>Consensus sur le fait que </a:t>
            </a:r>
            <a:r>
              <a:rPr lang="fr-FR" sz="1200" dirty="0"/>
              <a:t>l</a:t>
            </a:r>
            <a:r>
              <a:rPr lang="fr-FR" altLang="fr-FR" sz="1200" dirty="0"/>
              <a:t>a façon même de traiter l’information n’est pas la même dans ces deux types de textes.</a:t>
            </a:r>
            <a:endParaRPr lang="fr-FR" altLang="fr-FR" sz="1200" b="1" dirty="0">
              <a:solidFill>
                <a:srgbClr val="A6A6A6"/>
              </a:solidFill>
            </a:endParaRPr>
          </a:p>
        </p:txBody>
      </p:sp>
      <p:sp>
        <p:nvSpPr>
          <p:cNvPr id="27652" name="Espace réservé du numéro de diapositive 3"/>
          <p:cNvSpPr>
            <a:spLocks noGrp="1"/>
          </p:cNvSpPr>
          <p:nvPr>
            <p:ph type="sldNum" sz="quarter" idx="5"/>
          </p:nvPr>
        </p:nvSpPr>
        <p:spPr bwMode="auto">
          <a:noFill/>
          <a:ln>
            <a:miter lim="800000"/>
            <a:headEnd/>
            <a:tailEnd/>
          </a:ln>
        </p:spPr>
        <p:txBody>
          <a:bodyPr/>
          <a:lstStyle/>
          <a:p>
            <a:fld id="{ACFE26B6-65B4-445C-AA02-FC68DC2D7FFA}" type="slidenum">
              <a:rPr lang="fr-F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B-E-D-C-A-H-F-G</a:t>
            </a:r>
          </a:p>
          <a:p>
            <a:r>
              <a:rPr lang="fr-FR" dirty="0"/>
              <a:t>Le schéma narratif est la structure sur laquelle repose, peu ou prou, tout récit. Il est constitué de </a:t>
            </a:r>
            <a:r>
              <a:rPr lang="fr-FR" b="1" dirty="0"/>
              <a:t>cinq étapes</a:t>
            </a:r>
            <a:r>
              <a:rPr lang="fr-FR" dirty="0"/>
              <a:t> principales : </a:t>
            </a:r>
          </a:p>
          <a:p>
            <a:r>
              <a:rPr lang="fr-FR" dirty="0"/>
              <a:t>la situation initiale ;</a:t>
            </a:r>
          </a:p>
          <a:p>
            <a:r>
              <a:rPr lang="fr-FR" dirty="0"/>
              <a:t>l'élément perturbateur ;</a:t>
            </a:r>
          </a:p>
          <a:p>
            <a:r>
              <a:rPr lang="fr-FR" dirty="0"/>
              <a:t>les </a:t>
            </a:r>
            <a:r>
              <a:rPr lang="fr-FR" u="sng" dirty="0">
                <a:solidFill>
                  <a:schemeClr val="tx1"/>
                </a:solidFill>
                <a:hlinkClick r:id="rId3" tooltip="péripéties"/>
              </a:rPr>
              <a:t>péripéties</a:t>
            </a:r>
            <a:r>
              <a:rPr lang="fr-FR" dirty="0"/>
              <a:t> (conséquence dynamique de l'élément perturbateur) ;</a:t>
            </a:r>
          </a:p>
          <a:p>
            <a:r>
              <a:rPr lang="fr-FR" dirty="0"/>
              <a:t>le dénouement ;</a:t>
            </a:r>
          </a:p>
          <a:p>
            <a:r>
              <a:rPr lang="fr-FR" dirty="0"/>
              <a:t>la situation finale.</a:t>
            </a:r>
          </a:p>
          <a:p>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4</a:t>
            </a:fld>
            <a:endParaRPr lang="fr-FR"/>
          </a:p>
        </p:txBody>
      </p:sp>
    </p:spTree>
    <p:extLst>
      <p:ext uri="{BB962C8B-B14F-4D97-AF65-F5344CB8AC3E}">
        <p14:creationId xmlns:p14="http://schemas.microsoft.com/office/powerpoint/2010/main" val="211532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A-C-D-E-B</a:t>
            </a:r>
          </a:p>
        </p:txBody>
      </p:sp>
      <p:sp>
        <p:nvSpPr>
          <p:cNvPr id="4" name="Espace réservé du numéro de diapositive 3"/>
          <p:cNvSpPr>
            <a:spLocks noGrp="1"/>
          </p:cNvSpPr>
          <p:nvPr>
            <p:ph type="sldNum" sz="quarter" idx="5"/>
          </p:nvPr>
        </p:nvSpPr>
        <p:spPr/>
        <p:txBody>
          <a:bodyPr/>
          <a:lstStyle/>
          <a:p>
            <a:fld id="{8DBE63AB-F65B-47D3-8369-D95A7D78208F}" type="slidenum">
              <a:rPr lang="fr-FR" smtClean="0"/>
              <a:pPr/>
              <a:t>5</a:t>
            </a:fld>
            <a:endParaRPr lang="fr-FR"/>
          </a:p>
        </p:txBody>
      </p:sp>
    </p:spTree>
    <p:extLst>
      <p:ext uri="{BB962C8B-B14F-4D97-AF65-F5344CB8AC3E}">
        <p14:creationId xmlns:p14="http://schemas.microsoft.com/office/powerpoint/2010/main" val="61702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a:lstStyle/>
          <a:p>
            <a:pPr eaLnBrk="1" hangingPunct="1">
              <a:spcBef>
                <a:spcPct val="0"/>
              </a:spcBef>
            </a:pPr>
            <a:endParaRPr lang="fr-FR" dirty="0"/>
          </a:p>
        </p:txBody>
      </p:sp>
      <p:sp>
        <p:nvSpPr>
          <p:cNvPr id="28676" name="Espace réservé du numéro de diapositive 3"/>
          <p:cNvSpPr>
            <a:spLocks noGrp="1"/>
          </p:cNvSpPr>
          <p:nvPr>
            <p:ph type="sldNum" sz="quarter" idx="5"/>
          </p:nvPr>
        </p:nvSpPr>
        <p:spPr bwMode="auto">
          <a:noFill/>
          <a:ln>
            <a:miter lim="800000"/>
            <a:headEnd/>
            <a:tailEnd/>
          </a:ln>
        </p:spPr>
        <p:txBody>
          <a:bodyPr/>
          <a:lstStyle/>
          <a:p>
            <a:fld id="{82296807-EBE8-4D39-9B43-3EE16F2AFA2F}" type="slidenum">
              <a:rPr lang="fr-F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lnSpc>
                <a:spcPct val="80000"/>
              </a:lnSpc>
              <a:buNone/>
            </a:pPr>
            <a:r>
              <a:rPr lang="fr-FR" sz="1200" dirty="0">
                <a:latin typeface="Calibri" charset="0"/>
                <a:cs typeface="Times New Roman" charset="0"/>
              </a:rPr>
              <a:t>1. </a:t>
            </a:r>
            <a:r>
              <a:rPr lang="fr-FR" sz="1200" dirty="0">
                <a:solidFill>
                  <a:srgbClr val="C00000"/>
                </a:solidFill>
                <a:latin typeface="Calibri" charset="0"/>
                <a:cs typeface="Times New Roman" charset="0"/>
              </a:rPr>
              <a:t>cinq</a:t>
            </a:r>
            <a:r>
              <a:rPr lang="fr-FR" sz="1200" dirty="0">
                <a:latin typeface="Calibri" charset="0"/>
                <a:cs typeface="Times New Roman" charset="0"/>
              </a:rPr>
              <a:t> textes informatifs + </a:t>
            </a:r>
            <a:r>
              <a:rPr lang="fr-FR" sz="1200" dirty="0">
                <a:solidFill>
                  <a:srgbClr val="C00000"/>
                </a:solidFill>
                <a:latin typeface="Calibri" charset="0"/>
                <a:cs typeface="Times New Roman" charset="0"/>
              </a:rPr>
              <a:t>quatre</a:t>
            </a:r>
            <a:r>
              <a:rPr lang="fr-FR" sz="1200" dirty="0">
                <a:latin typeface="Calibri" charset="0"/>
                <a:cs typeface="Times New Roman" charset="0"/>
              </a:rPr>
              <a:t> illustrations de statuts différents +</a:t>
            </a:r>
            <a:r>
              <a:rPr lang="fr-FR" sz="1200" dirty="0">
                <a:solidFill>
                  <a:srgbClr val="C00000"/>
                </a:solidFill>
                <a:latin typeface="Calibri" charset="0"/>
                <a:cs typeface="Times New Roman" charset="0"/>
              </a:rPr>
              <a:t>quatre</a:t>
            </a:r>
            <a:r>
              <a:rPr lang="fr-FR" sz="1200" dirty="0">
                <a:latin typeface="Calibri" charset="0"/>
                <a:cs typeface="Times New Roman" charset="0"/>
              </a:rPr>
              <a:t> légendes d</a:t>
            </a:r>
            <a:r>
              <a:rPr lang="ja-JP" altLang="fr-FR" sz="1200">
                <a:latin typeface="Calibri" charset="0"/>
                <a:cs typeface="Times New Roman" charset="0"/>
              </a:rPr>
              <a:t>’</a:t>
            </a:r>
            <a:r>
              <a:rPr lang="fr-FR" altLang="ja-JP" sz="1200" dirty="0">
                <a:latin typeface="Calibri" charset="0"/>
                <a:cs typeface="Times New Roman" charset="0"/>
              </a:rPr>
              <a:t>illustration + </a:t>
            </a:r>
            <a:r>
              <a:rPr lang="fr-FR" altLang="ja-JP" sz="1200" dirty="0">
                <a:solidFill>
                  <a:srgbClr val="C00000"/>
                </a:solidFill>
                <a:latin typeface="Calibri" charset="0"/>
                <a:cs typeface="Times New Roman" charset="0"/>
              </a:rPr>
              <a:t>deux </a:t>
            </a:r>
            <a:r>
              <a:rPr lang="fr-FR" altLang="ja-JP" sz="1200" dirty="0">
                <a:latin typeface="Calibri" charset="0"/>
                <a:cs typeface="Times New Roman" charset="0"/>
              </a:rPr>
              <a:t>types de notes différents +</a:t>
            </a:r>
            <a:r>
              <a:rPr lang="fr-FR" altLang="ja-JP" sz="1200" dirty="0">
                <a:solidFill>
                  <a:srgbClr val="C00000"/>
                </a:solidFill>
                <a:latin typeface="Calibri" charset="0"/>
                <a:cs typeface="Times New Roman" charset="0"/>
              </a:rPr>
              <a:t>un</a:t>
            </a:r>
            <a:r>
              <a:rPr lang="fr-FR" altLang="ja-JP" sz="1200" dirty="0">
                <a:latin typeface="Calibri" charset="0"/>
                <a:cs typeface="Times New Roman" charset="0"/>
              </a:rPr>
              <a:t> questionnaire+ </a:t>
            </a:r>
            <a:r>
              <a:rPr lang="fr-FR" altLang="ja-JP" sz="1200" dirty="0">
                <a:solidFill>
                  <a:srgbClr val="C00000"/>
                </a:solidFill>
                <a:latin typeface="Calibri" charset="0"/>
                <a:cs typeface="Times New Roman" charset="0"/>
              </a:rPr>
              <a:t>un </a:t>
            </a:r>
            <a:r>
              <a:rPr lang="fr-FR" altLang="ja-JP" sz="1200" dirty="0">
                <a:latin typeface="Calibri" charset="0"/>
                <a:cs typeface="Times New Roman" charset="0"/>
              </a:rPr>
              <a:t>système de renvoi à des documents figurant ailleurs dans l</a:t>
            </a:r>
            <a:r>
              <a:rPr lang="ja-JP" altLang="fr-FR" sz="1200">
                <a:latin typeface="Calibri" charset="0"/>
                <a:cs typeface="Times New Roman" charset="0"/>
              </a:rPr>
              <a:t>’</a:t>
            </a:r>
            <a:r>
              <a:rPr lang="fr-FR" altLang="ja-JP" sz="1200" dirty="0">
                <a:latin typeface="Calibri" charset="0"/>
                <a:cs typeface="Times New Roman" charset="0"/>
              </a:rPr>
              <a:t>ouvrage = </a:t>
            </a:r>
            <a:r>
              <a:rPr lang="fr-FR" altLang="ja-JP" sz="1200" dirty="0">
                <a:solidFill>
                  <a:srgbClr val="C00000"/>
                </a:solidFill>
                <a:latin typeface="Calibri" charset="0"/>
                <a:cs typeface="Times New Roman" charset="0"/>
              </a:rPr>
              <a:t>17 docs.</a:t>
            </a:r>
          </a:p>
          <a:p>
            <a:pPr marL="0" indent="0" algn="just">
              <a:lnSpc>
                <a:spcPct val="80000"/>
              </a:lnSpc>
              <a:buNone/>
            </a:pPr>
            <a:endParaRPr lang="fr-FR" sz="1200" dirty="0">
              <a:solidFill>
                <a:srgbClr val="C00000"/>
              </a:solidFill>
              <a:latin typeface="Calibri" charset="0"/>
              <a:cs typeface="Times New Roman" charset="0"/>
            </a:endParaRPr>
          </a:p>
          <a:p>
            <a:pPr marL="0" indent="0" algn="just">
              <a:lnSpc>
                <a:spcPct val="80000"/>
              </a:lnSpc>
              <a:buNone/>
            </a:pPr>
            <a:r>
              <a:rPr lang="fr-FR" sz="1200" dirty="0">
                <a:latin typeface="Calibri" charset="0"/>
                <a:cs typeface="Times New Roman" charset="0"/>
              </a:rPr>
              <a:t>2. Sur </a:t>
            </a:r>
            <a:r>
              <a:rPr lang="fr-FR" sz="1200" dirty="0">
                <a:solidFill>
                  <a:srgbClr val="C00000"/>
                </a:solidFill>
                <a:latin typeface="Calibri" charset="0"/>
                <a:cs typeface="Times New Roman" charset="0"/>
              </a:rPr>
              <a:t>trente et un </a:t>
            </a:r>
            <a:r>
              <a:rPr lang="fr-FR" sz="1200" dirty="0">
                <a:latin typeface="Calibri" charset="0"/>
                <a:cs typeface="Times New Roman" charset="0"/>
              </a:rPr>
              <a:t> mots potentiellement nouveaux seuls </a:t>
            </a:r>
            <a:r>
              <a:rPr lang="fr-FR" sz="1200" dirty="0">
                <a:solidFill>
                  <a:srgbClr val="7030A0"/>
                </a:solidFill>
                <a:latin typeface="Calibri" charset="0"/>
                <a:cs typeface="Times New Roman" charset="0"/>
              </a:rPr>
              <a:t>neuf</a:t>
            </a:r>
            <a:r>
              <a:rPr lang="fr-FR" sz="1200" dirty="0">
                <a:latin typeface="Calibri" charset="0"/>
                <a:cs typeface="Times New Roman" charset="0"/>
              </a:rPr>
              <a:t> sont expliqués : </a:t>
            </a:r>
            <a:r>
              <a:rPr lang="fr-FR" sz="1200" i="1" dirty="0">
                <a:latin typeface="Calibri" charset="0"/>
                <a:cs typeface="Times New Roman" charset="0"/>
              </a:rPr>
              <a:t>ordres, </a:t>
            </a:r>
            <a:r>
              <a:rPr lang="fr-FR" sz="1200" i="1" dirty="0">
                <a:solidFill>
                  <a:srgbClr val="7030A0"/>
                </a:solidFill>
                <a:latin typeface="Calibri" charset="0"/>
                <a:cs typeface="Times New Roman" charset="0"/>
              </a:rPr>
              <a:t>médiéval</a:t>
            </a:r>
            <a:r>
              <a:rPr lang="fr-FR" sz="1200" i="1" dirty="0">
                <a:latin typeface="Calibri" charset="0"/>
                <a:cs typeface="Times New Roman" charset="0"/>
              </a:rPr>
              <a:t>, </a:t>
            </a:r>
            <a:r>
              <a:rPr lang="fr-FR" sz="1200" i="1" dirty="0">
                <a:solidFill>
                  <a:srgbClr val="7030A0"/>
                </a:solidFill>
                <a:latin typeface="Calibri" charset="0"/>
                <a:cs typeface="Times New Roman" charset="0"/>
              </a:rPr>
              <a:t>seigneur</a:t>
            </a:r>
            <a:r>
              <a:rPr lang="fr-FR" sz="1200" i="1" dirty="0">
                <a:latin typeface="Calibri" charset="0"/>
                <a:cs typeface="Times New Roman" charset="0"/>
              </a:rPr>
              <a:t>, fief, entretenir, </a:t>
            </a:r>
            <a:r>
              <a:rPr lang="fr-FR" sz="1200" i="1" dirty="0">
                <a:solidFill>
                  <a:srgbClr val="7030A0"/>
                </a:solidFill>
                <a:latin typeface="Calibri" charset="0"/>
                <a:cs typeface="Times New Roman" charset="0"/>
              </a:rPr>
              <a:t>lices</a:t>
            </a:r>
            <a:r>
              <a:rPr lang="fr-FR" sz="1200" i="1" dirty="0">
                <a:latin typeface="Calibri" charset="0"/>
                <a:cs typeface="Times New Roman" charset="0"/>
              </a:rPr>
              <a:t>, refuges, </a:t>
            </a:r>
            <a:r>
              <a:rPr lang="fr-FR" sz="1200" i="1" dirty="0">
                <a:solidFill>
                  <a:srgbClr val="7030A0"/>
                </a:solidFill>
                <a:latin typeface="Calibri" charset="0"/>
                <a:cs typeface="Times New Roman" charset="0"/>
              </a:rPr>
              <a:t>férir</a:t>
            </a:r>
            <a:r>
              <a:rPr lang="fr-FR" sz="1200" i="1" dirty="0">
                <a:latin typeface="Calibri" charset="0"/>
                <a:cs typeface="Times New Roman" charset="0"/>
              </a:rPr>
              <a:t>, </a:t>
            </a:r>
            <a:r>
              <a:rPr lang="fr-FR" sz="1200" i="1" dirty="0">
                <a:solidFill>
                  <a:srgbClr val="7030A0"/>
                </a:solidFill>
                <a:latin typeface="Calibri" charset="0"/>
                <a:cs typeface="Times New Roman" charset="0"/>
              </a:rPr>
              <a:t>poindre</a:t>
            </a:r>
            <a:r>
              <a:rPr lang="fr-FR" sz="1200" i="1" dirty="0">
                <a:latin typeface="Calibri" charset="0"/>
                <a:cs typeface="Times New Roman" charset="0"/>
              </a:rPr>
              <a:t>, ravir, harnais, </a:t>
            </a:r>
            <a:r>
              <a:rPr lang="fr-FR" sz="1200" i="1" dirty="0">
                <a:solidFill>
                  <a:srgbClr val="7030A0"/>
                </a:solidFill>
                <a:latin typeface="Calibri" charset="0"/>
                <a:cs typeface="Times New Roman" charset="0"/>
              </a:rPr>
              <a:t>destrier</a:t>
            </a:r>
            <a:r>
              <a:rPr lang="fr-FR" sz="1200" i="1" dirty="0">
                <a:latin typeface="Calibri" charset="0"/>
                <a:cs typeface="Times New Roman" charset="0"/>
              </a:rPr>
              <a:t>, étourdir, </a:t>
            </a:r>
            <a:r>
              <a:rPr lang="fr-FR" sz="1200" i="1" dirty="0">
                <a:solidFill>
                  <a:srgbClr val="7030A0"/>
                </a:solidFill>
                <a:latin typeface="Calibri" charset="0"/>
                <a:cs typeface="Times New Roman" charset="0"/>
              </a:rPr>
              <a:t>heaume</a:t>
            </a:r>
            <a:r>
              <a:rPr lang="fr-FR" sz="1200" i="1" dirty="0">
                <a:latin typeface="Calibri" charset="0"/>
                <a:cs typeface="Times New Roman" charset="0"/>
              </a:rPr>
              <a:t>, coiffe, dérober, adoubement, tapisserie, manuscrit, miniature, enluminure, équipement, ériger, butte, motte, donner des banquets, chanter les exploits, chanson de geste, </a:t>
            </a:r>
            <a:r>
              <a:rPr lang="fr-FR" sz="1200" i="1" dirty="0">
                <a:solidFill>
                  <a:srgbClr val="7030A0"/>
                </a:solidFill>
                <a:latin typeface="Calibri" charset="0"/>
                <a:cs typeface="Times New Roman" charset="0"/>
              </a:rPr>
              <a:t>troubadours</a:t>
            </a:r>
            <a:r>
              <a:rPr lang="fr-FR" sz="1200" i="1" dirty="0">
                <a:latin typeface="Calibri" charset="0"/>
                <a:cs typeface="Times New Roman" charset="0"/>
              </a:rPr>
              <a:t>, siège, chroniques.   </a:t>
            </a:r>
          </a:p>
          <a:p>
            <a:pPr marL="0" indent="0" algn="just">
              <a:lnSpc>
                <a:spcPct val="80000"/>
              </a:lnSpc>
              <a:buNone/>
            </a:pPr>
            <a:endParaRPr lang="fr-FR" sz="1200" i="1" dirty="0">
              <a:latin typeface="Calibri" charset="0"/>
              <a:cs typeface="Times New Roman" charset="0"/>
            </a:endParaRPr>
          </a:p>
          <a:p>
            <a:pPr marL="0" indent="0" algn="just">
              <a:lnSpc>
                <a:spcPct val="80000"/>
              </a:lnSpc>
              <a:buNone/>
            </a:pPr>
            <a:r>
              <a:rPr lang="fr-FR" sz="1200" dirty="0">
                <a:latin typeface="Calibri" charset="0"/>
                <a:cs typeface="Times New Roman" charset="0"/>
              </a:rPr>
              <a:t>3. </a:t>
            </a:r>
            <a:r>
              <a:rPr lang="fr-FR" sz="1200" dirty="0">
                <a:solidFill>
                  <a:srgbClr val="C00000"/>
                </a:solidFill>
                <a:latin typeface="Calibri" charset="0"/>
                <a:cs typeface="Times New Roman" charset="0"/>
              </a:rPr>
              <a:t>Le présent historique </a:t>
            </a:r>
            <a:r>
              <a:rPr lang="fr-FR" sz="1200" dirty="0">
                <a:latin typeface="Calibri" charset="0"/>
                <a:cs typeface="Times New Roman" charset="0"/>
              </a:rPr>
              <a:t>partout, </a:t>
            </a:r>
            <a:r>
              <a:rPr lang="fr-FR" sz="1200" dirty="0">
                <a:solidFill>
                  <a:srgbClr val="C00000"/>
                </a:solidFill>
                <a:latin typeface="Calibri" charset="0"/>
                <a:cs typeface="Times New Roman" charset="0"/>
              </a:rPr>
              <a:t>les CC antéposés, les anaphores : hommes &gt; ceux qui(3X)&gt; chacun </a:t>
            </a:r>
            <a:r>
              <a:rPr lang="fr-FR" sz="1200" dirty="0">
                <a:latin typeface="Calibri" charset="0"/>
                <a:cs typeface="Times New Roman" charset="0"/>
              </a:rPr>
              <a:t>(premier §) , </a:t>
            </a:r>
            <a:r>
              <a:rPr lang="fr-FR" sz="1200" dirty="0">
                <a:solidFill>
                  <a:srgbClr val="C00000"/>
                </a:solidFill>
                <a:latin typeface="Calibri" charset="0"/>
                <a:cs typeface="Times New Roman" charset="0"/>
              </a:rPr>
              <a:t>la valeur du « on </a:t>
            </a:r>
            <a:r>
              <a:rPr lang="fr-FR" sz="1200" dirty="0">
                <a:solidFill>
                  <a:srgbClr val="C00000"/>
                </a:solidFill>
                <a:latin typeface="Calibri" charset="0"/>
                <a:cs typeface="Times New Roman" charset="0"/>
                <a:hlinkClick r:id="rId3" action="ppaction://hlinksldjump"/>
              </a:rPr>
              <a:t>»(</a:t>
            </a:r>
            <a:r>
              <a:rPr lang="fr-FR" sz="1200" dirty="0">
                <a:latin typeface="Calibri" charset="0"/>
                <a:cs typeface="Times New Roman" charset="0"/>
                <a:hlinkClick r:id="rId3" action="ppaction://hlinksldjump"/>
              </a:rPr>
              <a:t>dernier §)</a:t>
            </a:r>
            <a:endParaRPr lang="fr-FR" sz="1200" dirty="0">
              <a:latin typeface="Calibri" charset="0"/>
              <a:cs typeface="Times New Roman" charset="0"/>
            </a:endParaRPr>
          </a:p>
          <a:p>
            <a:endParaRPr lang="fr-FR" dirty="0"/>
          </a:p>
        </p:txBody>
      </p:sp>
      <p:sp>
        <p:nvSpPr>
          <p:cNvPr id="4" name="Espace réservé du numéro de diapositive 3"/>
          <p:cNvSpPr>
            <a:spLocks noGrp="1"/>
          </p:cNvSpPr>
          <p:nvPr>
            <p:ph type="sldNum" sz="quarter" idx="5"/>
          </p:nvPr>
        </p:nvSpPr>
        <p:spPr/>
        <p:txBody>
          <a:bodyPr/>
          <a:lstStyle/>
          <a:p>
            <a:fld id="{8DBE63AB-F65B-47D3-8369-D95A7D78208F}" type="slidenum">
              <a:rPr lang="fr-FR" smtClean="0"/>
              <a:pPr/>
              <a:t>7</a:t>
            </a:fld>
            <a:endParaRPr lang="fr-FR"/>
          </a:p>
        </p:txBody>
      </p:sp>
    </p:spTree>
    <p:extLst>
      <p:ext uri="{BB962C8B-B14F-4D97-AF65-F5344CB8AC3E}">
        <p14:creationId xmlns:p14="http://schemas.microsoft.com/office/powerpoint/2010/main" val="27852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infos sur un sujet en </a:t>
            </a:r>
            <a:r>
              <a:rPr lang="fr-FR" sz="1200" kern="1200" dirty="0" err="1">
                <a:solidFill>
                  <a:schemeClr val="tx1"/>
                </a:solidFill>
                <a:effectLst/>
                <a:latin typeface="+mn-lt"/>
                <a:ea typeface="+mn-ea"/>
                <a:cs typeface="+mn-cs"/>
              </a:rPr>
              <a:t>spécifiant</a:t>
            </a:r>
            <a:r>
              <a:rPr lang="fr-FR" sz="1200" kern="1200" dirty="0">
                <a:solidFill>
                  <a:schemeClr val="tx1"/>
                </a:solidFill>
                <a:effectLst/>
                <a:latin typeface="+mn-lt"/>
                <a:ea typeface="+mn-ea"/>
                <a:cs typeface="+mn-cs"/>
              </a:rPr>
              <a:t> attributs ou </a:t>
            </a:r>
            <a:r>
              <a:rPr lang="fr-FR" sz="1200" kern="1200" dirty="0" err="1">
                <a:solidFill>
                  <a:schemeClr val="tx1"/>
                </a:solidFill>
                <a:effectLst/>
                <a:latin typeface="+mn-lt"/>
                <a:ea typeface="+mn-ea"/>
                <a:cs typeface="+mn-cs"/>
              </a:rPr>
              <a:t>caractéristiques</a:t>
            </a:r>
            <a:br>
              <a:rPr lang="fr-FR" sz="1200" kern="1200" dirty="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9</a:t>
            </a:fld>
            <a:endParaRPr lang="fr-FR"/>
          </a:p>
        </p:txBody>
      </p:sp>
    </p:spTree>
    <p:extLst>
      <p:ext uri="{BB962C8B-B14F-4D97-AF65-F5344CB8AC3E}">
        <p14:creationId xmlns:p14="http://schemas.microsoft.com/office/powerpoint/2010/main" val="85323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liste d'</a:t>
            </a:r>
            <a:r>
              <a:rPr lang="fr-FR" sz="1200" kern="1200" dirty="0" err="1">
                <a:solidFill>
                  <a:schemeClr val="tx1"/>
                </a:solidFill>
                <a:effectLst/>
                <a:latin typeface="+mn-lt"/>
                <a:ea typeface="+mn-ea"/>
                <a:cs typeface="+mn-cs"/>
              </a:rPr>
              <a:t>éléments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reliés</a:t>
            </a:r>
            <a:r>
              <a:rPr lang="fr-FR" sz="1200" kern="1200" dirty="0">
                <a:solidFill>
                  <a:schemeClr val="tx1"/>
                </a:solidFill>
                <a:effectLst/>
                <a:latin typeface="+mn-lt"/>
                <a:ea typeface="+mn-ea"/>
                <a:cs typeface="+mn-cs"/>
              </a:rPr>
              <a:t> par un point commun (ex : groupes alimentaires) dont textes </a:t>
            </a:r>
            <a:r>
              <a:rPr lang="fr-FR" sz="1200" kern="1200" dirty="0" err="1">
                <a:solidFill>
                  <a:schemeClr val="tx1"/>
                </a:solidFill>
                <a:effectLst/>
                <a:latin typeface="+mn-lt"/>
                <a:ea typeface="+mn-ea"/>
                <a:cs typeface="+mn-cs"/>
              </a:rPr>
              <a:t>séquentiels</a:t>
            </a:r>
            <a:r>
              <a:rPr lang="fr-FR" sz="1200" kern="1200" dirty="0">
                <a:solidFill>
                  <a:schemeClr val="tx1"/>
                </a:solidFill>
                <a:effectLst/>
                <a:latin typeface="+mn-lt"/>
                <a:ea typeface="+mn-ea"/>
                <a:cs typeface="+mn-cs"/>
              </a:rPr>
              <a:t> (ex : </a:t>
            </a:r>
            <a:r>
              <a:rPr lang="fr-FR" sz="1200" kern="1200" dirty="0" err="1">
                <a:solidFill>
                  <a:schemeClr val="tx1"/>
                </a:solidFill>
                <a:effectLst/>
                <a:latin typeface="+mn-lt"/>
                <a:ea typeface="+mn-ea"/>
                <a:cs typeface="+mn-cs"/>
              </a:rPr>
              <a:t>tranformation</a:t>
            </a:r>
            <a:r>
              <a:rPr lang="fr-FR" sz="1200" kern="1200" dirty="0">
                <a:solidFill>
                  <a:schemeClr val="tx1"/>
                </a:solidFill>
                <a:effectLst/>
                <a:latin typeface="+mn-lt"/>
                <a:ea typeface="+mn-ea"/>
                <a:cs typeface="+mn-cs"/>
              </a:rPr>
              <a:t> du </a:t>
            </a:r>
            <a:r>
              <a:rPr lang="fr-FR" sz="1200" kern="1200" dirty="0" err="1">
                <a:solidFill>
                  <a:schemeClr val="tx1"/>
                </a:solidFill>
                <a:effectLst/>
                <a:latin typeface="+mn-lt"/>
                <a:ea typeface="+mn-ea"/>
                <a:cs typeface="+mn-cs"/>
              </a:rPr>
              <a:t>têtard</a:t>
            </a:r>
            <a:r>
              <a:rPr lang="fr-FR" sz="1200" kern="1200" dirty="0">
                <a:solidFill>
                  <a:schemeClr val="tx1"/>
                </a:solidFill>
                <a:effectLst/>
                <a:latin typeface="+mn-lt"/>
                <a:ea typeface="+mn-ea"/>
                <a:cs typeface="+mn-cs"/>
              </a:rPr>
              <a:t> en grenouille)</a:t>
            </a:r>
            <a:endParaRPr lang="fr-FR" dirty="0"/>
          </a:p>
        </p:txBody>
      </p:sp>
      <p:sp>
        <p:nvSpPr>
          <p:cNvPr id="4" name="Espace réservé du numéro de diapositive 3"/>
          <p:cNvSpPr>
            <a:spLocks noGrp="1"/>
          </p:cNvSpPr>
          <p:nvPr>
            <p:ph type="sldNum" sz="quarter" idx="10"/>
          </p:nvPr>
        </p:nvSpPr>
        <p:spPr/>
        <p:txBody>
          <a:bodyPr/>
          <a:lstStyle/>
          <a:p>
            <a:fld id="{8DBE63AB-F65B-47D3-8369-D95A7D78208F}" type="slidenum">
              <a:rPr lang="fr-FR" smtClean="0"/>
              <a:pPr/>
              <a:t>10</a:t>
            </a:fld>
            <a:endParaRPr lang="fr-FR"/>
          </a:p>
        </p:txBody>
      </p:sp>
    </p:spTree>
    <p:extLst>
      <p:ext uri="{BB962C8B-B14F-4D97-AF65-F5344CB8AC3E}">
        <p14:creationId xmlns:p14="http://schemas.microsoft.com/office/powerpoint/2010/main" val="208558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ressemblances et </a:t>
            </a:r>
            <a:r>
              <a:rPr lang="fr-FR" sz="1200" kern="1200" dirty="0" err="1">
                <a:solidFill>
                  <a:schemeClr val="tx1"/>
                </a:solidFill>
                <a:effectLst/>
                <a:latin typeface="+mn-lt"/>
                <a:ea typeface="+mn-ea"/>
                <a:cs typeface="+mn-cs"/>
              </a:rPr>
              <a:t>différences</a:t>
            </a:r>
            <a:r>
              <a:rPr lang="fr-FR" sz="1200" kern="1200" dirty="0">
                <a:solidFill>
                  <a:schemeClr val="tx1"/>
                </a:solidFill>
                <a:effectLst/>
                <a:latin typeface="+mn-lt"/>
                <a:ea typeface="+mn-ea"/>
                <a:cs typeface="+mn-cs"/>
              </a:rPr>
              <a:t> (ex : modes de comportements </a:t>
            </a:r>
            <a:r>
              <a:rPr lang="fr-FR" sz="1200" kern="1200" dirty="0" err="1">
                <a:solidFill>
                  <a:schemeClr val="tx1"/>
                </a:solidFill>
                <a:effectLst/>
                <a:latin typeface="+mn-lt"/>
                <a:ea typeface="+mn-ea"/>
                <a:cs typeface="+mn-cs"/>
              </a:rPr>
              <a:t>pré-programmés</a:t>
            </a:r>
            <a:r>
              <a:rPr lang="fr-FR" sz="1200" kern="1200" dirty="0">
                <a:solidFill>
                  <a:schemeClr val="tx1"/>
                </a:solidFill>
                <a:effectLst/>
                <a:latin typeface="+mn-lt"/>
                <a:ea typeface="+mn-ea"/>
                <a:cs typeface="+mn-cs"/>
              </a:rPr>
              <a:t> de robots)</a:t>
            </a:r>
            <a:br>
              <a:rPr lang="fr-FR" sz="120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07C7A66C-9FE2-4D31-9C4E-4D4CCA308A79}" type="slidenum">
              <a:rPr lang="fr-FR" smtClean="0"/>
              <a:pPr/>
              <a:t>11</a:t>
            </a:fld>
            <a:endParaRPr lang="fr-FR"/>
          </a:p>
        </p:txBody>
      </p:sp>
    </p:spTree>
    <p:extLst>
      <p:ext uri="{BB962C8B-B14F-4D97-AF65-F5344CB8AC3E}">
        <p14:creationId xmlns:p14="http://schemas.microsoft.com/office/powerpoint/2010/main" val="372945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85474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35115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55502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95401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74693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26171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657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35281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30744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13701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EDB4EED-99A3-B54D-BD9E-C2FF4F9C7C8D}" type="datetimeFigureOut">
              <a:rPr lang="fr-FR" smtClean="0"/>
              <a:pPr/>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9E904A-8E4F-5B4E-9795-8A64EB5124AC}" type="slidenum">
              <a:rPr lang="fr-FR" smtClean="0"/>
              <a:pPr/>
              <a:t>‹N°›</a:t>
            </a:fld>
            <a:endParaRPr lang="fr-FR"/>
          </a:p>
        </p:txBody>
      </p:sp>
    </p:spTree>
    <p:extLst>
      <p:ext uri="{BB962C8B-B14F-4D97-AF65-F5344CB8AC3E}">
        <p14:creationId xmlns:p14="http://schemas.microsoft.com/office/powerpoint/2010/main" val="155361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B4EED-99A3-B54D-BD9E-C2FF4F9C7C8D}" type="datetimeFigureOut">
              <a:rPr lang="fr-FR" smtClean="0"/>
              <a:pPr/>
              <a:t>14/12/2023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E904A-8E4F-5B4E-9795-8A64EB5124AC}" type="slidenum">
              <a:rPr lang="fr-FR" smtClean="0"/>
              <a:pPr/>
              <a:t>‹N°›</a:t>
            </a:fld>
            <a:endParaRPr lang="fr-FR"/>
          </a:p>
        </p:txBody>
      </p:sp>
    </p:spTree>
    <p:extLst>
      <p:ext uri="{BB962C8B-B14F-4D97-AF65-F5344CB8AC3E}">
        <p14:creationId xmlns:p14="http://schemas.microsoft.com/office/powerpoint/2010/main" val="197688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time_continue=6&amp;v=NsBImCQfoLg&amp;embeds_referring_euri=https%3A%2F%2Fwww.ecole-des-sciences-bergerac.com%2F&amp;source_ve_path=MjM4NTE&amp;feature=emb_titl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oll-descartes.f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20envoyer%20par%20mail/Compr.txt%20inform.et%20docu.Educsol.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83673" y="1122363"/>
            <a:ext cx="9684327" cy="2387600"/>
          </a:xfrm>
        </p:spPr>
        <p:txBody>
          <a:bodyPr>
            <a:normAutofit fontScale="90000"/>
          </a:bodyPr>
          <a:lstStyle/>
          <a:p>
            <a:r>
              <a:rPr lang="fr-FR" dirty="0">
                <a:solidFill>
                  <a:srgbClr val="0070C0"/>
                </a:solidFill>
                <a:latin typeface="Cambria" pitchFamily="18" charset="0"/>
              </a:rPr>
              <a:t>Apprendre à comprendre le genre </a:t>
            </a:r>
            <a:r>
              <a:rPr lang="fr-FR" b="1" dirty="0">
                <a:solidFill>
                  <a:srgbClr val="0070C0"/>
                </a:solidFill>
                <a:latin typeface="Cambria" pitchFamily="18" charset="0"/>
              </a:rPr>
              <a:t>explicatif</a:t>
            </a:r>
            <a:r>
              <a:rPr lang="fr-FR" dirty="0">
                <a:solidFill>
                  <a:srgbClr val="0070C0"/>
                </a:solidFill>
                <a:latin typeface="Cambria" pitchFamily="18" charset="0"/>
              </a:rPr>
              <a:t>/documentaire</a:t>
            </a:r>
          </a:p>
        </p:txBody>
      </p:sp>
      <p:sp>
        <p:nvSpPr>
          <p:cNvPr id="3" name="Sous-titre 2"/>
          <p:cNvSpPr>
            <a:spLocks noGrp="1"/>
          </p:cNvSpPr>
          <p:nvPr>
            <p:ph type="subTitle" idx="1"/>
          </p:nvPr>
        </p:nvSpPr>
        <p:spPr/>
        <p:txBody>
          <a:bodyPr/>
          <a:lstStyle/>
          <a:p>
            <a:endParaRPr lang="fr-FR" dirty="0"/>
          </a:p>
          <a:p>
            <a:r>
              <a:rPr lang="fr-FR" dirty="0"/>
              <a:t>R1 constellation Sciences tout court</a:t>
            </a:r>
          </a:p>
          <a:p>
            <a:r>
              <a:rPr lang="fr-FR" dirty="0"/>
              <a:t>2H30 en présentiel + visite simple</a:t>
            </a:r>
          </a:p>
        </p:txBody>
      </p:sp>
    </p:spTree>
    <p:extLst>
      <p:ext uri="{BB962C8B-B14F-4D97-AF65-F5344CB8AC3E}">
        <p14:creationId xmlns:p14="http://schemas.microsoft.com/office/powerpoint/2010/main" val="174472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36161" y="401558"/>
            <a:ext cx="3235392" cy="870293"/>
          </a:xfrm>
        </p:spPr>
        <p:txBody>
          <a:bodyPr>
            <a:normAutofit/>
          </a:bodyPr>
          <a:lstStyle/>
          <a:p>
            <a:r>
              <a:rPr lang="fr-FR" sz="1400" dirty="0"/>
              <a:t>L’énumération décrit plusieurs éléments ayant des caractéristiques communes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1" y="1271851"/>
            <a:ext cx="2542225" cy="185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576" y="2921078"/>
            <a:ext cx="3235392" cy="177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318" y="4678265"/>
            <a:ext cx="4435909" cy="203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4043" y="5541459"/>
            <a:ext cx="6096000" cy="923330"/>
          </a:xfrm>
          <a:prstGeom prst="rect">
            <a:avLst/>
          </a:prstGeom>
          <a:solidFill>
            <a:schemeClr val="bg1"/>
          </a:solidFill>
          <a:ln>
            <a:solidFill>
              <a:srgbClr val="FF0000"/>
            </a:solidFill>
          </a:ln>
        </p:spPr>
        <p:txBody>
          <a:bodyPr>
            <a:spAutoFit/>
          </a:bodyPr>
          <a:lstStyle/>
          <a:p>
            <a:r>
              <a:rPr lang="fr-FR" b="1" dirty="0">
                <a:solidFill>
                  <a:srgbClr val="7F7F7F"/>
                </a:solidFill>
              </a:rPr>
              <a:t>L’énumération peut être ordonnée par des connecteurs </a:t>
            </a:r>
            <a:r>
              <a:rPr lang="fr-FR" dirty="0">
                <a:solidFill>
                  <a:srgbClr val="7F7F7F"/>
                </a:solidFill>
              </a:rPr>
              <a:t>: </a:t>
            </a:r>
            <a:r>
              <a:rPr lang="fr-FR" dirty="0"/>
              <a:t>d’abord, ensuite, enfin, premièrement, deuxièmement, après, par la suite, finalement, </a:t>
            </a:r>
            <a:r>
              <a:rPr lang="fr-FR" dirty="0">
                <a:solidFill>
                  <a:srgbClr val="7F7F7F"/>
                </a:solidFill>
              </a:rPr>
              <a:t>etc.</a:t>
            </a:r>
          </a:p>
        </p:txBody>
      </p:sp>
      <p:pic>
        <p:nvPicPr>
          <p:cNvPr id="8" name="Image 7" descr="énumération.jpg"/>
          <p:cNvPicPr>
            <a:picLocks noChangeAspect="1"/>
          </p:cNvPicPr>
          <p:nvPr/>
        </p:nvPicPr>
        <p:blipFill>
          <a:blip r:embed="rId6"/>
          <a:stretch>
            <a:fillRect/>
          </a:stretch>
        </p:blipFill>
        <p:spPr>
          <a:xfrm>
            <a:off x="384043" y="113175"/>
            <a:ext cx="5548760" cy="5193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656" y="3963143"/>
            <a:ext cx="5073689" cy="181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861" y="1974910"/>
            <a:ext cx="4693017" cy="18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47538" y="5959841"/>
            <a:ext cx="8833233" cy="369332"/>
          </a:xfrm>
          <a:prstGeom prst="rect">
            <a:avLst/>
          </a:prstGeom>
          <a:solidFill>
            <a:schemeClr val="bg1"/>
          </a:solidFill>
          <a:ln>
            <a:solidFill>
              <a:srgbClr val="FF0000"/>
            </a:solidFill>
          </a:ln>
        </p:spPr>
        <p:txBody>
          <a:bodyPr wrap="square">
            <a:spAutoFit/>
          </a:bodyPr>
          <a:lstStyle/>
          <a:p>
            <a:r>
              <a:rPr lang="fr-FR" b="1" dirty="0">
                <a:solidFill>
                  <a:schemeClr val="bg1">
                    <a:lumMod val="50000"/>
                  </a:schemeClr>
                </a:solidFill>
              </a:rPr>
              <a:t>Connecteurs fréquents  </a:t>
            </a:r>
            <a:r>
              <a:rPr lang="fr-FR" dirty="0"/>
              <a:t>: comme, de la même façon, comparé à, les deux, au lieu de, </a:t>
            </a:r>
            <a:r>
              <a:rPr lang="fr-FR" dirty="0">
                <a:solidFill>
                  <a:srgbClr val="7F7F7F"/>
                </a:solidFill>
              </a:rPr>
              <a:t>etc.</a:t>
            </a:r>
          </a:p>
        </p:txBody>
      </p:sp>
      <p:sp>
        <p:nvSpPr>
          <p:cNvPr id="4" name="ZoneTexte 3"/>
          <p:cNvSpPr txBox="1"/>
          <p:nvPr/>
        </p:nvSpPr>
        <p:spPr>
          <a:xfrm>
            <a:off x="6083878" y="720661"/>
            <a:ext cx="4857000" cy="1200329"/>
          </a:xfrm>
          <a:prstGeom prst="rect">
            <a:avLst/>
          </a:prstGeom>
          <a:noFill/>
        </p:spPr>
        <p:txBody>
          <a:bodyPr wrap="square" rtlCol="0">
            <a:spAutoFit/>
          </a:bodyPr>
          <a:lstStyle/>
          <a:p>
            <a:r>
              <a:rPr lang="fr-FR" sz="3600" dirty="0"/>
              <a:t>La comparaison </a:t>
            </a:r>
            <a:r>
              <a:rPr lang="fr-FR" dirty="0"/>
              <a:t>met en évidence les différences et les ressemblances entre deux ou plusieurs éléments</a:t>
            </a:r>
          </a:p>
        </p:txBody>
      </p:sp>
      <p:pic>
        <p:nvPicPr>
          <p:cNvPr id="7" name="Image 6" descr="comparaison volcan.jpeg"/>
          <p:cNvPicPr>
            <a:picLocks noChangeAspect="1"/>
          </p:cNvPicPr>
          <p:nvPr/>
        </p:nvPicPr>
        <p:blipFill>
          <a:blip r:embed="rId5"/>
          <a:stretch>
            <a:fillRect/>
          </a:stretch>
        </p:blipFill>
        <p:spPr>
          <a:xfrm>
            <a:off x="367726" y="720660"/>
            <a:ext cx="5330869" cy="46431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880" y="1856034"/>
            <a:ext cx="5309952" cy="223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845037" y="5916181"/>
            <a:ext cx="9762945" cy="369332"/>
          </a:xfrm>
          <a:prstGeom prst="rect">
            <a:avLst/>
          </a:prstGeom>
          <a:noFill/>
          <a:ln>
            <a:solidFill>
              <a:srgbClr val="FF0000"/>
            </a:solidFill>
          </a:ln>
        </p:spPr>
        <p:txBody>
          <a:bodyPr wrap="square" rtlCol="0">
            <a:spAutoFit/>
          </a:bodyPr>
          <a:lstStyle/>
          <a:p>
            <a:r>
              <a:rPr lang="fr-FR" dirty="0"/>
              <a:t> </a:t>
            </a:r>
            <a:r>
              <a:rPr lang="fr-FR" b="1" dirty="0">
                <a:solidFill>
                  <a:srgbClr val="7F7F7F"/>
                </a:solidFill>
              </a:rPr>
              <a:t>Connecteurs fréquents </a:t>
            </a:r>
            <a:r>
              <a:rPr lang="fr-FR" dirty="0"/>
              <a:t>: par conséquent, il s’ensuit que, ainsi, de fait, </a:t>
            </a:r>
            <a:r>
              <a:rPr lang="fr-FR" dirty="0" err="1">
                <a:solidFill>
                  <a:srgbClr val="7F7F7F"/>
                </a:solidFill>
              </a:rPr>
              <a:t>etc</a:t>
            </a:r>
            <a:endParaRPr lang="fr-FR" dirty="0">
              <a:solidFill>
                <a:srgbClr val="7F7F7F"/>
              </a:solidFill>
            </a:endParaRPr>
          </a:p>
        </p:txBody>
      </p:sp>
      <p:sp>
        <p:nvSpPr>
          <p:cNvPr id="5" name="Rectangle 4"/>
          <p:cNvSpPr/>
          <p:nvPr/>
        </p:nvSpPr>
        <p:spPr>
          <a:xfrm>
            <a:off x="6501216" y="472896"/>
            <a:ext cx="4106766" cy="1015663"/>
          </a:xfrm>
          <a:prstGeom prst="rect">
            <a:avLst/>
          </a:prstGeom>
        </p:spPr>
        <p:txBody>
          <a:bodyPr wrap="square">
            <a:spAutoFit/>
          </a:bodyPr>
          <a:lstStyle/>
          <a:p>
            <a:r>
              <a:rPr lang="fr-FR" dirty="0"/>
              <a:t>La relation de cause à effet </a:t>
            </a:r>
            <a:r>
              <a:rPr lang="fr-FR" sz="2000" dirty="0"/>
              <a:t>explique les relations entre une cause et une conséquence. </a:t>
            </a:r>
          </a:p>
        </p:txBody>
      </p:sp>
      <p:pic>
        <p:nvPicPr>
          <p:cNvPr id="6" name="Image 5" descr="la cause et l'effet.jpg"/>
          <p:cNvPicPr>
            <a:picLocks noChangeAspect="1"/>
          </p:cNvPicPr>
          <p:nvPr/>
        </p:nvPicPr>
        <p:blipFill>
          <a:blip r:embed="rId4"/>
          <a:stretch>
            <a:fillRect/>
          </a:stretch>
        </p:blipFill>
        <p:spPr>
          <a:xfrm>
            <a:off x="1435331" y="623956"/>
            <a:ext cx="3700727" cy="47665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470" y="1900436"/>
            <a:ext cx="529323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401" y="4607800"/>
            <a:ext cx="5085304" cy="199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91412" y="699798"/>
            <a:ext cx="4692293" cy="923330"/>
          </a:xfrm>
          <a:prstGeom prst="rect">
            <a:avLst/>
          </a:prstGeom>
        </p:spPr>
        <p:txBody>
          <a:bodyPr wrap="square">
            <a:spAutoFit/>
          </a:bodyPr>
          <a:lstStyle/>
          <a:p>
            <a:r>
              <a:rPr lang="fr-FR" dirty="0"/>
              <a:t>Le couple problème/solution permet de proposer une (des) solution(s) à un problème posé.</a:t>
            </a:r>
          </a:p>
        </p:txBody>
      </p:sp>
      <p:pic>
        <p:nvPicPr>
          <p:cNvPr id="6" name="Image 5" descr="le problème et la solution.jpg"/>
          <p:cNvPicPr>
            <a:picLocks noChangeAspect="1"/>
          </p:cNvPicPr>
          <p:nvPr/>
        </p:nvPicPr>
        <p:blipFill>
          <a:blip r:embed="rId5"/>
          <a:stretch>
            <a:fillRect/>
          </a:stretch>
        </p:blipFill>
        <p:spPr>
          <a:xfrm>
            <a:off x="1111871" y="1020449"/>
            <a:ext cx="4131162" cy="49739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68" y="794409"/>
            <a:ext cx="480036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300018" y="5930378"/>
            <a:ext cx="7144260" cy="369332"/>
          </a:xfrm>
          <a:prstGeom prst="rect">
            <a:avLst/>
          </a:prstGeom>
          <a:noFill/>
          <a:ln>
            <a:solidFill>
              <a:srgbClr val="FF0000"/>
            </a:solidFill>
          </a:ln>
        </p:spPr>
        <p:txBody>
          <a:bodyPr wrap="square" rtlCol="0">
            <a:spAutoFit/>
          </a:bodyPr>
          <a:lstStyle/>
          <a:p>
            <a:r>
              <a:rPr lang="fr-FR" i="1" dirty="0"/>
              <a:t>Textes à la charnière avec les textes pour « faire agir » ( textes prescriptifs </a:t>
            </a:r>
            <a:r>
              <a:rPr lang="fr-FR" dirty="0"/>
              <a:t>)</a:t>
            </a:r>
          </a:p>
        </p:txBody>
      </p:sp>
      <p:pic>
        <p:nvPicPr>
          <p:cNvPr id="7" name="Image 6" descr="la séquence.jpg"/>
          <p:cNvPicPr>
            <a:picLocks noChangeAspect="1"/>
          </p:cNvPicPr>
          <p:nvPr/>
        </p:nvPicPr>
        <p:blipFill>
          <a:blip r:embed="rId4"/>
          <a:stretch>
            <a:fillRect/>
          </a:stretch>
        </p:blipFill>
        <p:spPr>
          <a:xfrm>
            <a:off x="375563" y="481019"/>
            <a:ext cx="6321005" cy="50693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7333" y="317501"/>
            <a:ext cx="10945283" cy="1470025"/>
          </a:xfrm>
          <a:solidFill>
            <a:srgbClr val="0070C0"/>
          </a:solidFill>
        </p:spPr>
        <p:txBody>
          <a:bodyPr>
            <a:normAutofit/>
          </a:bodyPr>
          <a:lstStyle/>
          <a:p>
            <a:pPr eaLnBrk="1" hangingPunct="1">
              <a:defRPr/>
            </a:pPr>
            <a:r>
              <a:rPr lang="fr-FR" sz="4000" dirty="0">
                <a:solidFill>
                  <a:schemeClr val="bg1"/>
                </a:solidFill>
              </a:rPr>
              <a:t>Un geste professionnel au service de la compréhension des textes explicatifs</a:t>
            </a:r>
          </a:p>
        </p:txBody>
      </p:sp>
      <p:sp>
        <p:nvSpPr>
          <p:cNvPr id="5" name="ZoneTexte 4"/>
          <p:cNvSpPr txBox="1">
            <a:spLocks noChangeArrowheads="1"/>
          </p:cNvSpPr>
          <p:nvPr/>
        </p:nvSpPr>
        <p:spPr bwMode="auto">
          <a:xfrm>
            <a:off x="677333" y="2181225"/>
            <a:ext cx="11042651" cy="1754326"/>
          </a:xfrm>
          <a:prstGeom prst="rect">
            <a:avLst/>
          </a:prstGeom>
          <a:noFill/>
          <a:ln w="9525">
            <a:noFill/>
            <a:miter lim="800000"/>
            <a:headEnd/>
            <a:tailEnd/>
          </a:ln>
        </p:spPr>
        <p:txBody>
          <a:bodyPr>
            <a:spAutoFit/>
          </a:bodyPr>
          <a:lstStyle/>
          <a:p>
            <a:pPr algn="ctr"/>
            <a:r>
              <a:rPr lang="fr-FR" sz="3600" b="1" dirty="0">
                <a:solidFill>
                  <a:srgbClr val="558ED5"/>
                </a:solidFill>
              </a:rPr>
              <a:t>L’activité d’anticipation de la lecture par énoncés (AAE)</a:t>
            </a:r>
          </a:p>
          <a:p>
            <a:pPr algn="ctr"/>
            <a:r>
              <a:rPr lang="fr-FR" sz="3600" b="1" dirty="0">
                <a:solidFill>
                  <a:srgbClr val="558ED5"/>
                </a:solidFill>
              </a:rPr>
              <a:t>Ou</a:t>
            </a:r>
          </a:p>
          <a:p>
            <a:pPr algn="ctr"/>
            <a:r>
              <a:rPr lang="fr-FR" sz="3600" b="1" dirty="0">
                <a:solidFill>
                  <a:srgbClr val="558ED5"/>
                </a:solidFill>
              </a:rPr>
              <a:t>guide d’anticipation</a:t>
            </a:r>
          </a:p>
        </p:txBody>
      </p:sp>
      <p:sp>
        <p:nvSpPr>
          <p:cNvPr id="3" name="Rectangle 2"/>
          <p:cNvSpPr>
            <a:spLocks noChangeArrowheads="1"/>
          </p:cNvSpPr>
          <p:nvPr/>
        </p:nvSpPr>
        <p:spPr bwMode="auto">
          <a:xfrm>
            <a:off x="757767" y="4908639"/>
            <a:ext cx="10881784" cy="1200329"/>
          </a:xfrm>
          <a:prstGeom prst="rect">
            <a:avLst/>
          </a:prstGeom>
          <a:noFill/>
          <a:ln w="9525">
            <a:noFill/>
            <a:miter lim="800000"/>
            <a:headEnd/>
            <a:tailEnd/>
          </a:ln>
        </p:spPr>
        <p:txBody>
          <a:bodyPr wrap="square">
            <a:spAutoFit/>
          </a:bodyPr>
          <a:lstStyle/>
          <a:p>
            <a:pPr algn="ctr"/>
            <a:r>
              <a:rPr lang="fr-FR" sz="2400" dirty="0"/>
              <a:t>. Analyse vidéo du geste professionnel</a:t>
            </a:r>
          </a:p>
          <a:p>
            <a:pPr algn="ctr"/>
            <a:r>
              <a:rPr lang="fr-FR" sz="2400" dirty="0"/>
              <a:t>. Concevoir un guide d’anticipation</a:t>
            </a:r>
          </a:p>
          <a:p>
            <a:pPr algn="ctr"/>
            <a:endParaRPr lang="fr-FR" sz="2400" b="1" dirty="0">
              <a:solidFill>
                <a:srgbClr val="558ED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 d’une vidéo de classe</a:t>
            </a:r>
          </a:p>
        </p:txBody>
      </p:sp>
      <p:sp>
        <p:nvSpPr>
          <p:cNvPr id="3" name="Espace réservé du contenu 2"/>
          <p:cNvSpPr>
            <a:spLocks noGrp="1"/>
          </p:cNvSpPr>
          <p:nvPr>
            <p:ph idx="1"/>
          </p:nvPr>
        </p:nvSpPr>
        <p:spPr/>
        <p:txBody>
          <a:bodyPr/>
          <a:lstStyle/>
          <a:p>
            <a:r>
              <a:rPr lang="fr-FR" dirty="0"/>
              <a:t>Caractériser la démarche, décrire le dispositif</a:t>
            </a:r>
          </a:p>
          <a:p>
            <a:r>
              <a:rPr lang="fr-FR" dirty="0"/>
              <a:t>Repérer les différentes étapes</a:t>
            </a:r>
          </a:p>
          <a:p>
            <a:r>
              <a:rPr lang="fr-FR" dirty="0"/>
              <a:t>Identifier les gestes professionnels</a:t>
            </a:r>
          </a:p>
        </p:txBody>
      </p:sp>
    </p:spTree>
    <p:extLst>
      <p:ext uri="{BB962C8B-B14F-4D97-AF65-F5344CB8AC3E}">
        <p14:creationId xmlns:p14="http://schemas.microsoft.com/office/powerpoint/2010/main" val="188997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10DD62-8BB7-594A-9729-0780107589B4}"/>
              </a:ext>
            </a:extLst>
          </p:cNvPr>
          <p:cNvSpPr txBox="1"/>
          <p:nvPr/>
        </p:nvSpPr>
        <p:spPr>
          <a:xfrm>
            <a:off x="1961803" y="1878676"/>
            <a:ext cx="2277687" cy="369332"/>
          </a:xfrm>
          <a:prstGeom prst="rect">
            <a:avLst/>
          </a:prstGeom>
          <a:noFill/>
        </p:spPr>
        <p:txBody>
          <a:bodyPr wrap="square" rtlCol="0">
            <a:spAutoFit/>
          </a:bodyPr>
          <a:lstStyle/>
          <a:p>
            <a:r>
              <a:rPr lang="fr-FR" dirty="0"/>
              <a:t>Lien </a:t>
            </a:r>
            <a:r>
              <a:rPr lang="fr-FR" dirty="0">
                <a:hlinkClick r:id="rId3"/>
              </a:rPr>
              <a:t>Vidéo</a:t>
            </a:r>
            <a:endParaRPr lang="fr-FR" dirty="0"/>
          </a:p>
        </p:txBody>
      </p:sp>
    </p:spTree>
    <p:extLst>
      <p:ext uri="{BB962C8B-B14F-4D97-AF65-F5344CB8AC3E}">
        <p14:creationId xmlns:p14="http://schemas.microsoft.com/office/powerpoint/2010/main" val="150644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55EDD9E-B8F2-084F-A56C-BFCE7E149DBA}"/>
              </a:ext>
            </a:extLst>
          </p:cNvPr>
          <p:cNvSpPr txBox="1"/>
          <p:nvPr/>
        </p:nvSpPr>
        <p:spPr>
          <a:xfrm>
            <a:off x="249382" y="281117"/>
            <a:ext cx="11790217" cy="6278642"/>
          </a:xfrm>
          <a:prstGeom prst="rect">
            <a:avLst/>
          </a:prstGeom>
          <a:noFill/>
        </p:spPr>
        <p:txBody>
          <a:bodyPr wrap="square">
            <a:spAutoFit/>
          </a:bodyPr>
          <a:lstStyle/>
          <a:p>
            <a:r>
              <a:rPr lang="fr-FR" sz="2400" dirty="0"/>
              <a:t>Pourquoi des activités d’anticipation ?</a:t>
            </a:r>
          </a:p>
          <a:p>
            <a:endParaRPr lang="fr-FR" dirty="0"/>
          </a:p>
          <a:p>
            <a:r>
              <a:rPr lang="fr-FR" sz="2000" dirty="0"/>
              <a:t>1. La compréhension d’un texte informatif (ou explicatif) s’appuie sur des connaissances minimales à propos du sujet. On ne comprend pas grand-chose d’un texte qui traite d’un sujet dont on ignore tout !</a:t>
            </a:r>
          </a:p>
          <a:p>
            <a:endParaRPr lang="fr-FR" sz="2000" dirty="0"/>
          </a:p>
          <a:p>
            <a:r>
              <a:rPr lang="fr-FR" sz="2000" dirty="0"/>
              <a:t>2. L’expérience a montré qu’un élève qui a des connaissances erronées sur un sujet parvient difficilement à les déconstruire afin de les faire évoluer en lisant un texte sur ce même sujet. Un lecteur peut manquer de flexibilité et, pour des raisons diverses, il privilégiera ce qu’il sait (ou croit savoir) de la question au détriment des informations apportées par le texte.</a:t>
            </a:r>
          </a:p>
          <a:p>
            <a:endParaRPr lang="fr-FR" sz="2000" dirty="0"/>
          </a:p>
          <a:p>
            <a:r>
              <a:rPr lang="fr-FR" sz="2000" dirty="0"/>
              <a:t>3. Des activités d’anticipation sur une thématique donnée permettent de mobiliser un projet de lecture (vérification des prévisions, réponses à des questions…), et donc, d’engager une lecture active du texte.</a:t>
            </a:r>
          </a:p>
          <a:p>
            <a:endParaRPr lang="fr-FR" sz="2000" dirty="0"/>
          </a:p>
          <a:p>
            <a:r>
              <a:rPr lang="fr-FR" sz="2000" dirty="0"/>
              <a:t>4. Quelle que soit l’activité d’anticipation choisie, l’enseignant veillera à ce que les élèves admettent que les informations du texte l’emportent sur leurs propositions erronées. Les activités d’anticipation participent à l’éducation à </a:t>
            </a:r>
            <a:r>
              <a:rPr lang="fr-FR" sz="2000"/>
              <a:t>la démarche scientifique </a:t>
            </a:r>
            <a:r>
              <a:rPr lang="fr-FR" sz="2000" dirty="0"/>
              <a:t>et l’éducation citoyenne : on émet des hypothèses, on les vérifie puis on les valide ou pas. </a:t>
            </a:r>
          </a:p>
          <a:p>
            <a:endParaRPr lang="fr-FR" sz="2000" dirty="0"/>
          </a:p>
          <a:p>
            <a:r>
              <a:rPr lang="fr-FR" sz="2000" dirty="0"/>
              <a:t>5. Dans le cas particulier des non lecteurs, les activités d’anticipation visent à éveiller la curiosité et la motivation des élèves qui développeront alors une écoute active du texte lu par l’enseignant.</a:t>
            </a:r>
          </a:p>
        </p:txBody>
      </p:sp>
    </p:spTree>
    <p:extLst>
      <p:ext uri="{BB962C8B-B14F-4D97-AF65-F5344CB8AC3E}">
        <p14:creationId xmlns:p14="http://schemas.microsoft.com/office/powerpoint/2010/main" val="38234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Mise en situation</a:t>
            </a:r>
          </a:p>
        </p:txBody>
      </p:sp>
      <p:sp>
        <p:nvSpPr>
          <p:cNvPr id="3" name="Espace réservé du contenu 2"/>
          <p:cNvSpPr>
            <a:spLocks noGrp="1"/>
          </p:cNvSpPr>
          <p:nvPr>
            <p:ph idx="1"/>
          </p:nvPr>
        </p:nvSpPr>
        <p:spPr/>
        <p:txBody>
          <a:bodyPr/>
          <a:lstStyle/>
          <a:p>
            <a:r>
              <a:rPr lang="fr-FR" dirty="0"/>
              <a:t>Un groupe sur la création d’un guide d’anticipation, pour rédiger des énoncés à partir des documents proposés</a:t>
            </a:r>
          </a:p>
          <a:p>
            <a:r>
              <a:rPr lang="fr-FR" dirty="0"/>
              <a:t>Un groupe sur observation microscopique de la levure de boulangerie</a:t>
            </a:r>
          </a:p>
        </p:txBody>
      </p:sp>
    </p:spTree>
    <p:extLst>
      <p:ext uri="{BB962C8B-B14F-4D97-AF65-F5344CB8AC3E}">
        <p14:creationId xmlns:p14="http://schemas.microsoft.com/office/powerpoint/2010/main" val="16866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367" y="1307939"/>
            <a:ext cx="11678856" cy="3970318"/>
          </a:xfrm>
          <a:prstGeom prst="rect">
            <a:avLst/>
          </a:prstGeom>
        </p:spPr>
        <p:txBody>
          <a:bodyPr wrap="square">
            <a:spAutoFit/>
          </a:bodyPr>
          <a:lstStyle/>
          <a:p>
            <a:pPr algn="ctr"/>
            <a:r>
              <a:rPr lang="fr-FR" sz="3600" b="1" spc="-100" dirty="0">
                <a:solidFill>
                  <a:srgbClr val="0070C0"/>
                </a:solidFill>
                <a:latin typeface="Cambria"/>
                <a:ea typeface="+mj-ea"/>
                <a:cs typeface="+mj-cs"/>
              </a:rPr>
              <a:t>On identifie 5 grands types de textes  par leur fonction :</a:t>
            </a:r>
          </a:p>
          <a:p>
            <a:pPr algn="ctr"/>
            <a:endParaRPr lang="fr-FR" sz="3600" spc="-100" dirty="0">
              <a:solidFill>
                <a:srgbClr val="0070C0"/>
              </a:solidFill>
              <a:latin typeface="Cambria"/>
              <a:ea typeface="+mj-ea"/>
              <a:cs typeface="+mj-cs"/>
            </a:endParaRPr>
          </a:p>
          <a:p>
            <a:pPr algn="ctr"/>
            <a:r>
              <a:rPr lang="fr-FR" sz="3600" spc="-100" dirty="0">
                <a:latin typeface="Cambria"/>
                <a:ea typeface="+mj-ea"/>
                <a:cs typeface="+mj-cs"/>
              </a:rPr>
              <a:t>. Textes pour raconter</a:t>
            </a:r>
          </a:p>
          <a:p>
            <a:pPr algn="ctr"/>
            <a:r>
              <a:rPr lang="fr-FR" sz="3600" spc="-100" dirty="0">
                <a:latin typeface="Cambria"/>
                <a:ea typeface="+mj-ea"/>
                <a:cs typeface="+mj-cs"/>
              </a:rPr>
              <a:t>. </a:t>
            </a:r>
            <a:r>
              <a:rPr lang="fr-FR" sz="3600" b="1" spc="-100" dirty="0">
                <a:latin typeface="Cambria"/>
                <a:ea typeface="+mj-ea"/>
                <a:cs typeface="+mj-cs"/>
              </a:rPr>
              <a:t>Texte pour expliquer</a:t>
            </a:r>
          </a:p>
          <a:p>
            <a:pPr algn="ctr"/>
            <a:r>
              <a:rPr lang="fr-FR" sz="3600" spc="-100" dirty="0">
                <a:latin typeface="Cambria"/>
                <a:ea typeface="+mj-ea"/>
                <a:cs typeface="+mj-cs"/>
              </a:rPr>
              <a:t>. Texte pour faire agir</a:t>
            </a:r>
          </a:p>
          <a:p>
            <a:pPr algn="ctr"/>
            <a:r>
              <a:rPr lang="fr-FR" sz="3600" spc="-100" dirty="0">
                <a:latin typeface="Cambria"/>
                <a:ea typeface="+mj-ea"/>
                <a:cs typeface="+mj-cs"/>
              </a:rPr>
              <a:t>. Texte pour communiquer</a:t>
            </a:r>
          </a:p>
          <a:p>
            <a:pPr algn="ctr"/>
            <a:r>
              <a:rPr lang="fr-FR" sz="3600" spc="-100" dirty="0">
                <a:latin typeface="Cambria"/>
                <a:ea typeface="+mj-ea"/>
                <a:cs typeface="+mj-cs"/>
              </a:rPr>
              <a:t>. Texte pour jouer avec la langue</a:t>
            </a:r>
            <a:endParaRPr lang="fr-F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des énoncés produits sur le document proposé</a:t>
            </a:r>
          </a:p>
        </p:txBody>
      </p:sp>
    </p:spTree>
    <p:extLst>
      <p:ext uri="{BB962C8B-B14F-4D97-AF65-F5344CB8AC3E}">
        <p14:creationId xmlns:p14="http://schemas.microsoft.com/office/powerpoint/2010/main" val="73582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5413" y="476673"/>
            <a:ext cx="10465163" cy="646331"/>
          </a:xfrm>
          <a:prstGeom prst="rect">
            <a:avLst/>
          </a:prstGeom>
          <a:noFill/>
        </p:spPr>
        <p:txBody>
          <a:bodyPr wrap="square" rtlCol="0">
            <a:spAutoFit/>
          </a:bodyPr>
          <a:lstStyle/>
          <a:p>
            <a:pPr algn="ctr"/>
            <a:r>
              <a:rPr lang="fr-FR" sz="3600" u="sng" dirty="0">
                <a:solidFill>
                  <a:srgbClr val="0070C0"/>
                </a:solidFill>
              </a:rPr>
              <a:t>L’intérêt d’une telle pratique</a:t>
            </a:r>
          </a:p>
        </p:txBody>
      </p:sp>
      <p:sp>
        <p:nvSpPr>
          <p:cNvPr id="4" name="ZoneTexte 3"/>
          <p:cNvSpPr txBox="1"/>
          <p:nvPr/>
        </p:nvSpPr>
        <p:spPr>
          <a:xfrm>
            <a:off x="815413" y="1340768"/>
            <a:ext cx="10753195" cy="2308324"/>
          </a:xfrm>
          <a:prstGeom prst="rect">
            <a:avLst/>
          </a:prstGeom>
          <a:noFill/>
        </p:spPr>
        <p:txBody>
          <a:bodyPr wrap="square" rtlCol="0">
            <a:spAutoFit/>
          </a:bodyPr>
          <a:lstStyle/>
          <a:p>
            <a:pPr algn="ctr"/>
            <a:r>
              <a:rPr lang="fr-FR" sz="2400" dirty="0"/>
              <a:t>Dès la maternelle, les </a:t>
            </a:r>
            <a:r>
              <a:rPr lang="fr-FR" sz="2400" b="1" dirty="0">
                <a:solidFill>
                  <a:schemeClr val="accent1"/>
                </a:solidFill>
              </a:rPr>
              <a:t>textes narratifs</a:t>
            </a:r>
            <a:r>
              <a:rPr lang="fr-FR" sz="2400" dirty="0"/>
              <a:t>  sont fortement utilisés dans les pratiques de classes mais, au cours de leur scolarité, les élèves seront aussi confrontés à de nombreux </a:t>
            </a:r>
            <a:r>
              <a:rPr lang="fr-FR" sz="2400" b="1" dirty="0">
                <a:solidFill>
                  <a:schemeClr val="accent1"/>
                </a:solidFill>
              </a:rPr>
              <a:t>textes explicatifs</a:t>
            </a:r>
            <a:r>
              <a:rPr lang="fr-FR" sz="2400" dirty="0"/>
              <a:t> dans de nombreuses disciplines. Un programme de lecture/écriture doit donc explorer les attitudes et habiletés qui permettront aux élèves de devenir des apprenants autonomes.</a:t>
            </a:r>
            <a:endParaRPr lang="fr-FR" sz="2400" b="1" dirty="0">
              <a:solidFill>
                <a:schemeClr val="bg1">
                  <a:lumMod val="65000"/>
                </a:schemeClr>
              </a:solidFill>
            </a:endParaRPr>
          </a:p>
          <a:p>
            <a:pPr algn="ctr"/>
            <a:endParaRPr lang="fr-FR" sz="2400" dirty="0"/>
          </a:p>
        </p:txBody>
      </p:sp>
      <p:sp>
        <p:nvSpPr>
          <p:cNvPr id="6" name="ZoneTexte 5"/>
          <p:cNvSpPr txBox="1"/>
          <p:nvPr/>
        </p:nvSpPr>
        <p:spPr>
          <a:xfrm>
            <a:off x="852457" y="4155311"/>
            <a:ext cx="10753195" cy="1569660"/>
          </a:xfrm>
          <a:prstGeom prst="rect">
            <a:avLst/>
          </a:prstGeom>
          <a:noFill/>
        </p:spPr>
        <p:txBody>
          <a:bodyPr wrap="square" rtlCol="0">
            <a:spAutoFit/>
          </a:bodyPr>
          <a:lstStyle/>
          <a:p>
            <a:pPr algn="ctr"/>
            <a:r>
              <a:rPr lang="fr-FR" sz="2400" dirty="0"/>
              <a:t>Le </a:t>
            </a:r>
            <a:r>
              <a:rPr lang="fr-FR" sz="2400" b="1" dirty="0">
                <a:solidFill>
                  <a:schemeClr val="accent1"/>
                </a:solidFill>
              </a:rPr>
              <a:t>guide d’anticipation </a:t>
            </a:r>
            <a:r>
              <a:rPr lang="fr-FR" sz="2400" dirty="0"/>
              <a:t>est un des moyens </a:t>
            </a:r>
          </a:p>
          <a:p>
            <a:pPr algn="ctr"/>
            <a:r>
              <a:rPr lang="fr-FR" sz="2400" dirty="0"/>
              <a:t>qui permet de viser cette compétence. De surcroit, en s’appuyant sur </a:t>
            </a:r>
            <a:r>
              <a:rPr lang="fr-FR" sz="2400" b="1" dirty="0">
                <a:solidFill>
                  <a:srgbClr val="C00000"/>
                </a:solidFill>
              </a:rPr>
              <a:t>la </a:t>
            </a:r>
            <a:r>
              <a:rPr lang="fr-FR" sz="2400" b="1" dirty="0" err="1">
                <a:solidFill>
                  <a:srgbClr val="C00000"/>
                </a:solidFill>
              </a:rPr>
              <a:t>justifcation</a:t>
            </a:r>
            <a:r>
              <a:rPr lang="fr-FR" sz="2400" b="1" dirty="0">
                <a:solidFill>
                  <a:srgbClr val="C00000"/>
                </a:solidFill>
              </a:rPr>
              <a:t>  par l’écrit</a:t>
            </a:r>
            <a:r>
              <a:rPr lang="fr-FR" sz="2400" dirty="0"/>
              <a:t>, il contribue au développement de </a:t>
            </a:r>
            <a:r>
              <a:rPr lang="fr-FR" sz="2400" b="1" dirty="0">
                <a:solidFill>
                  <a:schemeClr val="accent1"/>
                </a:solidFill>
              </a:rPr>
              <a:t>l’expression écrite</a:t>
            </a:r>
            <a:r>
              <a:rPr lang="fr-FR" sz="2400" dirty="0"/>
              <a:t>.</a:t>
            </a:r>
            <a:endParaRPr lang="fr-FR" sz="2400" b="1" dirty="0">
              <a:solidFill>
                <a:schemeClr val="bg1">
                  <a:lumMod val="65000"/>
                </a:schemeClr>
              </a:solidFill>
            </a:endParaRPr>
          </a:p>
          <a:p>
            <a:pPr algn="ctr"/>
            <a:endParaRPr lang="fr-FR" sz="2400" dirty="0"/>
          </a:p>
        </p:txBody>
      </p:sp>
    </p:spTree>
    <p:extLst>
      <p:ext uri="{BB962C8B-B14F-4D97-AF65-F5344CB8AC3E}">
        <p14:creationId xmlns:p14="http://schemas.microsoft.com/office/powerpoint/2010/main" val="16437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7241" y="1123004"/>
            <a:ext cx="11258411" cy="4093428"/>
          </a:xfrm>
          <a:prstGeom prst="rect">
            <a:avLst/>
          </a:prstGeom>
          <a:noFill/>
        </p:spPr>
        <p:txBody>
          <a:bodyPr wrap="square" rtlCol="0">
            <a:spAutoFit/>
          </a:bodyPr>
          <a:lstStyle/>
          <a:p>
            <a:pPr algn="ctr"/>
            <a:r>
              <a:rPr lang="fr-FR" sz="2800" b="1" dirty="0"/>
              <a:t>Ressources à votre disposition</a:t>
            </a:r>
          </a:p>
          <a:p>
            <a:pPr algn="ctr"/>
            <a:endParaRPr lang="fr-FR" sz="2800" b="1" u="sng" dirty="0"/>
          </a:p>
          <a:p>
            <a:pPr algn="ctr"/>
            <a:endParaRPr lang="fr-FR" sz="2000" b="1" u="sng" dirty="0"/>
          </a:p>
          <a:p>
            <a:pPr algn="ctr"/>
            <a:endParaRPr lang="fr-FR" sz="2000" b="1" u="sng" dirty="0"/>
          </a:p>
          <a:p>
            <a:pPr algn="ctr"/>
            <a:r>
              <a:rPr lang="fr-FR" sz="2000" b="1" i="1" dirty="0"/>
              <a:t>Banque de séquences</a:t>
            </a:r>
          </a:p>
          <a:p>
            <a:pPr algn="ctr"/>
            <a:r>
              <a:rPr lang="fr-FR" sz="2000" i="1" dirty="0">
                <a:solidFill>
                  <a:srgbClr val="0070C0"/>
                </a:solidFill>
              </a:rPr>
              <a:t>. </a:t>
            </a:r>
            <a:r>
              <a:rPr lang="fr-FR" sz="2000" i="1" dirty="0">
                <a:solidFill>
                  <a:srgbClr val="0070C0"/>
                </a:solidFill>
                <a:hlinkClick r:id="rId3"/>
              </a:rPr>
              <a:t>www.roll-descartes.fr</a:t>
            </a:r>
            <a:r>
              <a:rPr lang="fr-FR" sz="2000" i="1" dirty="0">
                <a:solidFill>
                  <a:srgbClr val="0070C0"/>
                </a:solidFill>
              </a:rPr>
              <a:t>    </a:t>
            </a:r>
          </a:p>
          <a:p>
            <a:pPr algn="ctr"/>
            <a:r>
              <a:rPr lang="fr-FR" sz="2000" i="1" dirty="0">
                <a:solidFill>
                  <a:srgbClr val="0070C0"/>
                </a:solidFill>
              </a:rPr>
              <a:t>onglet   perfectionnement/ travailler avec des activités d’anticipation</a:t>
            </a:r>
          </a:p>
          <a:p>
            <a:pPr algn="ctr"/>
            <a:endParaRPr lang="fr-FR" sz="2000" b="1" i="1" dirty="0"/>
          </a:p>
          <a:p>
            <a:pPr algn="ctr"/>
            <a:endParaRPr lang="fr-FR" sz="2000" i="1" dirty="0">
              <a:solidFill>
                <a:srgbClr val="0070C0"/>
              </a:solidFill>
            </a:endParaRPr>
          </a:p>
          <a:p>
            <a:pPr algn="ctr"/>
            <a:endParaRPr lang="fr-FR" sz="2800" dirty="0">
              <a:solidFill>
                <a:srgbClr val="0070C0"/>
              </a:solidFill>
            </a:endParaRPr>
          </a:p>
          <a:p>
            <a:pPr algn="ctr"/>
            <a:endParaRPr lang="fr-FR" sz="3600" dirty="0">
              <a:solidFill>
                <a:srgbClr val="0070C0"/>
              </a:solidFill>
            </a:endParaRPr>
          </a:p>
        </p:txBody>
      </p:sp>
    </p:spTree>
    <p:extLst>
      <p:ext uri="{BB962C8B-B14F-4D97-AF65-F5344CB8AC3E}">
        <p14:creationId xmlns:p14="http://schemas.microsoft.com/office/powerpoint/2010/main" val="164373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4917" y="194564"/>
            <a:ext cx="10464800" cy="646113"/>
          </a:xfrm>
          <a:prstGeom prst="rect">
            <a:avLst/>
          </a:prstGeom>
          <a:noFill/>
        </p:spPr>
        <p:txBody>
          <a:bodyPr>
            <a:spAutoFit/>
          </a:bodyPr>
          <a:lstStyle/>
          <a:p>
            <a:pPr algn="ctr" fontAlgn="auto">
              <a:spcBef>
                <a:spcPts val="0"/>
              </a:spcBef>
              <a:spcAft>
                <a:spcPts val="0"/>
              </a:spcAft>
              <a:defRPr/>
            </a:pPr>
            <a:r>
              <a:rPr lang="fr-FR" sz="3600" b="1" u="sng" dirty="0">
                <a:solidFill>
                  <a:srgbClr val="0070C0"/>
                </a:solidFill>
                <a:latin typeface="+mn-lt"/>
                <a:cs typeface="+mn-cs"/>
              </a:rPr>
              <a:t>Narratif # Explicatif</a:t>
            </a:r>
          </a:p>
        </p:txBody>
      </p:sp>
      <p:sp>
        <p:nvSpPr>
          <p:cNvPr id="4" name="ZoneTexte 3"/>
          <p:cNvSpPr txBox="1">
            <a:spLocks noChangeArrowheads="1"/>
          </p:cNvSpPr>
          <p:nvPr/>
        </p:nvSpPr>
        <p:spPr bwMode="auto">
          <a:xfrm>
            <a:off x="550333" y="2208383"/>
            <a:ext cx="10993967" cy="1938992"/>
          </a:xfrm>
          <a:prstGeom prst="rect">
            <a:avLst/>
          </a:prstGeom>
          <a:noFill/>
          <a:ln w="9525">
            <a:noFill/>
            <a:miter lim="800000"/>
            <a:headEnd/>
            <a:tailEnd/>
          </a:ln>
        </p:spPr>
        <p:txBody>
          <a:bodyPr wrap="square">
            <a:spAutoFit/>
          </a:bodyPr>
          <a:lstStyle/>
          <a:p>
            <a:pPr algn="ctr"/>
            <a:r>
              <a:rPr lang="fr-FR" sz="2400" dirty="0"/>
              <a:t>L’une des principales différences entre le texte narratif et le texte informatif </a:t>
            </a:r>
          </a:p>
          <a:p>
            <a:pPr algn="ctr"/>
            <a:r>
              <a:rPr lang="fr-FR" sz="2400" dirty="0"/>
              <a:t>réside dans le fait que la signification d’une histoire prend souvent forme vers la fin du texte, tandis que la signification du texte </a:t>
            </a:r>
            <a:r>
              <a:rPr lang="fr-FR" sz="2400" b="1" dirty="0"/>
              <a:t>informatif </a:t>
            </a:r>
            <a:r>
              <a:rPr lang="fr-FR" sz="2400" dirty="0"/>
              <a:t>se construit tout au long du texte. La façon de traiter l’information n’est pas la même</a:t>
            </a:r>
            <a:r>
              <a:rPr lang="fr-FR" sz="2400" b="1" dirty="0"/>
              <a:t>.  </a:t>
            </a:r>
            <a:r>
              <a:rPr lang="fr-FR" dirty="0" err="1"/>
              <a:t>Giasson</a:t>
            </a:r>
            <a:r>
              <a:rPr lang="fr-FR" dirty="0"/>
              <a:t> 2011</a:t>
            </a:r>
            <a:endParaRPr lang="fr-FR" dirty="0">
              <a:solidFill>
                <a:srgbClr val="A6A6A6"/>
              </a:solidFill>
            </a:endParaRPr>
          </a:p>
          <a:p>
            <a:pPr algn="ctr"/>
            <a:endParaRPr lang="fr-FR" sz="2400" dirty="0"/>
          </a:p>
        </p:txBody>
      </p:sp>
      <p:pic>
        <p:nvPicPr>
          <p:cNvPr id="5"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847" y="3846173"/>
            <a:ext cx="9750937" cy="24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a:spLocks noChangeArrowheads="1"/>
          </p:cNvSpPr>
          <p:nvPr/>
        </p:nvSpPr>
        <p:spPr bwMode="auto">
          <a:xfrm>
            <a:off x="96939" y="872424"/>
            <a:ext cx="11447361" cy="1477328"/>
          </a:xfrm>
          <a:prstGeom prst="rect">
            <a:avLst/>
          </a:prstGeom>
          <a:noFill/>
          <a:ln w="9525">
            <a:noFill/>
            <a:miter lim="800000"/>
            <a:headEnd/>
            <a:tailEnd/>
          </a:ln>
        </p:spPr>
        <p:txBody>
          <a:bodyPr wrap="square">
            <a:spAutoFit/>
          </a:bodyPr>
          <a:lstStyle/>
          <a:p>
            <a:pPr algn="ctr"/>
            <a:r>
              <a:rPr lang="fr-FR" sz="2400" i="1" dirty="0">
                <a:solidFill>
                  <a:srgbClr val="0070C0"/>
                </a:solidFill>
              </a:rPr>
              <a:t>« Le récit donne lieu à une approche prospective, le lecteur anticipant la suite de l’histoire. En revanche, les textes </a:t>
            </a:r>
            <a:r>
              <a:rPr lang="fr-FR" sz="2400" b="1" i="1" dirty="0" err="1">
                <a:solidFill>
                  <a:srgbClr val="0070C0"/>
                </a:solidFill>
              </a:rPr>
              <a:t>expositifs</a:t>
            </a:r>
            <a:r>
              <a:rPr lang="fr-FR" sz="2400" i="1" dirty="0">
                <a:solidFill>
                  <a:srgbClr val="0070C0"/>
                </a:solidFill>
              </a:rPr>
              <a:t>, ou </a:t>
            </a:r>
            <a:r>
              <a:rPr lang="fr-FR" sz="2400" b="1" i="1" dirty="0">
                <a:solidFill>
                  <a:srgbClr val="0070C0"/>
                </a:solidFill>
              </a:rPr>
              <a:t>explicatifs</a:t>
            </a:r>
            <a:r>
              <a:rPr lang="fr-FR" sz="2400" i="1" dirty="0">
                <a:solidFill>
                  <a:srgbClr val="0070C0"/>
                </a:solidFill>
              </a:rPr>
              <a:t>, sont abordés avec une démarche rétrospective ou chaque information nouvelle est mise en relation avec celle déjà lue ».  </a:t>
            </a:r>
            <a:r>
              <a:rPr lang="fr-FR" i="1" dirty="0">
                <a:solidFill>
                  <a:srgbClr val="0070C0"/>
                </a:solidFill>
              </a:rPr>
              <a:t>Gombert, 2003</a:t>
            </a:r>
          </a:p>
        </p:txBody>
      </p:sp>
      <p:sp>
        <p:nvSpPr>
          <p:cNvPr id="8" name="ZoneTexte 7"/>
          <p:cNvSpPr txBox="1"/>
          <p:nvPr/>
        </p:nvSpPr>
        <p:spPr>
          <a:xfrm>
            <a:off x="9001212" y="6368041"/>
            <a:ext cx="2278505" cy="369332"/>
          </a:xfrm>
          <a:prstGeom prst="rect">
            <a:avLst/>
          </a:prstGeom>
          <a:noFill/>
        </p:spPr>
        <p:txBody>
          <a:bodyPr wrap="square" rtlCol="0">
            <a:spAutoFit/>
          </a:bodyPr>
          <a:lstStyle/>
          <a:p>
            <a:r>
              <a:rPr lang="fr-FR" dirty="0"/>
              <a:t>EDUSCOL 2018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773" y="-235494"/>
            <a:ext cx="8852741" cy="1325563"/>
          </a:xfrm>
        </p:spPr>
        <p:txBody>
          <a:bodyPr/>
          <a:lstStyle/>
          <a:p>
            <a:pPr algn="ctr"/>
            <a:r>
              <a:rPr lang="fr-FR" dirty="0"/>
              <a:t>Texte narratif/texte explicatif?</a:t>
            </a:r>
          </a:p>
        </p:txBody>
      </p:sp>
      <p:sp>
        <p:nvSpPr>
          <p:cNvPr id="3" name="ZoneTexte 2"/>
          <p:cNvSpPr txBox="1"/>
          <p:nvPr/>
        </p:nvSpPr>
        <p:spPr>
          <a:xfrm>
            <a:off x="192506" y="846084"/>
            <a:ext cx="9459321" cy="1477328"/>
          </a:xfrm>
          <a:prstGeom prst="rect">
            <a:avLst/>
          </a:prstGeom>
          <a:noFill/>
          <a:ln>
            <a:solidFill>
              <a:schemeClr val="accent1"/>
            </a:solidFill>
          </a:ln>
        </p:spPr>
        <p:txBody>
          <a:bodyPr wrap="none" rtlCol="0">
            <a:spAutoFit/>
          </a:bodyPr>
          <a:lstStyle/>
          <a:p>
            <a:pPr algn="ctr" hangingPunct="0"/>
            <a:r>
              <a:rPr lang="fr-FR" b="1" dirty="0"/>
              <a:t>A</a:t>
            </a:r>
            <a:endParaRPr lang="fr-FR" dirty="0"/>
          </a:p>
          <a:p>
            <a:pPr hangingPunct="0"/>
            <a:r>
              <a:rPr lang="fr-FR" dirty="0"/>
              <a:t>Un jour, il roula du haut d'un perron et vint donner du front contre </a:t>
            </a:r>
            <a:r>
              <a:rPr lang="fr-FR" i="1" dirty="0"/>
              <a:t>un</a:t>
            </a:r>
            <a:r>
              <a:rPr lang="fr-FR" dirty="0"/>
              <a:t> </a:t>
            </a:r>
            <a:r>
              <a:rPr lang="fr-FR" i="1" dirty="0"/>
              <a:t>degré(2) </a:t>
            </a:r>
            <a:r>
              <a:rPr lang="fr-FR" dirty="0"/>
              <a:t>de marbre, </a:t>
            </a:r>
          </a:p>
          <a:p>
            <a:pPr hangingPunct="0"/>
            <a:r>
              <a:rPr lang="fr-FR" dirty="0"/>
              <a:t>où son crâne sonna comme un lingot.  On le crut mort, mais en le relevant, </a:t>
            </a:r>
          </a:p>
          <a:p>
            <a:pPr hangingPunct="0"/>
            <a:r>
              <a:rPr lang="fr-FR" dirty="0"/>
              <a:t>on ne lui trouva qu'une légère blessure, avec deux ou trois gouttelettes d'or caillées </a:t>
            </a:r>
          </a:p>
          <a:p>
            <a:pPr hangingPunct="0"/>
            <a:r>
              <a:rPr lang="fr-FR" dirty="0"/>
              <a:t>dans ses cheveux blonds.  C'est ainsi que les parents apprirent que l'enfant avait une cervelle en or.</a:t>
            </a:r>
          </a:p>
        </p:txBody>
      </p:sp>
      <p:sp>
        <p:nvSpPr>
          <p:cNvPr id="4" name="ZoneTexte 3"/>
          <p:cNvSpPr txBox="1"/>
          <p:nvPr/>
        </p:nvSpPr>
        <p:spPr>
          <a:xfrm>
            <a:off x="6658549" y="2386294"/>
            <a:ext cx="5495126" cy="2585323"/>
          </a:xfrm>
          <a:prstGeom prst="rect">
            <a:avLst/>
          </a:prstGeom>
          <a:noFill/>
          <a:ln>
            <a:solidFill>
              <a:schemeClr val="accent1"/>
            </a:solidFill>
          </a:ln>
        </p:spPr>
        <p:txBody>
          <a:bodyPr wrap="square" rtlCol="0">
            <a:spAutoFit/>
          </a:bodyPr>
          <a:lstStyle/>
          <a:p>
            <a:pPr algn="ctr" hangingPunct="0"/>
            <a:r>
              <a:rPr lang="fr-FR" b="1" dirty="0"/>
              <a:t>E</a:t>
            </a:r>
            <a:endParaRPr lang="fr-FR" dirty="0"/>
          </a:p>
          <a:p>
            <a:pPr hangingPunct="0"/>
            <a:r>
              <a:rPr lang="fr-FR" dirty="0"/>
              <a:t>Il était une fois un homme qui avait une cervelle d’or; </a:t>
            </a:r>
          </a:p>
          <a:p>
            <a:pPr hangingPunct="0"/>
            <a:r>
              <a:rPr lang="fr-FR" dirty="0"/>
              <a:t>oui</a:t>
            </a:r>
            <a:r>
              <a:rPr lang="fr-FR" b="1" dirty="0"/>
              <a:t>, </a:t>
            </a:r>
            <a:r>
              <a:rPr lang="fr-FR" dirty="0"/>
              <a:t>madame, une cervelle toute en or.  Lorsqu'il vint au monde, les médecins pensaient que cet enfant ne vivrait pas, tant sa tête était lourde et son crâne </a:t>
            </a:r>
            <a:r>
              <a:rPr lang="fr-FR" i="1" dirty="0"/>
              <a:t>démesuré(1).  </a:t>
            </a:r>
          </a:p>
          <a:p>
            <a:pPr hangingPunct="0"/>
            <a:r>
              <a:rPr lang="fr-FR" dirty="0"/>
              <a:t>Il vécut cependant et grandit au soleil comme un beau plant d'olivier ; seulement sa grosse tête l'entraînait toujours, et c'était pitié de le voir se cogner à tous les meubles en marchant... Il tombait souvent.</a:t>
            </a:r>
          </a:p>
        </p:txBody>
      </p:sp>
      <p:sp>
        <p:nvSpPr>
          <p:cNvPr id="5" name="ZoneTexte 4"/>
          <p:cNvSpPr txBox="1"/>
          <p:nvPr/>
        </p:nvSpPr>
        <p:spPr>
          <a:xfrm>
            <a:off x="10287145" y="104121"/>
            <a:ext cx="1531188" cy="923330"/>
          </a:xfrm>
          <a:prstGeom prst="rect">
            <a:avLst/>
          </a:prstGeom>
          <a:noFill/>
          <a:ln>
            <a:solidFill>
              <a:schemeClr val="accent1"/>
            </a:solidFill>
          </a:ln>
        </p:spPr>
        <p:txBody>
          <a:bodyPr wrap="none" rtlCol="0">
            <a:spAutoFit/>
          </a:bodyPr>
          <a:lstStyle/>
          <a:p>
            <a:pPr algn="ctr" hangingPunct="0"/>
            <a:r>
              <a:rPr lang="fr-FR" b="1" dirty="0"/>
              <a:t>F</a:t>
            </a:r>
            <a:endParaRPr lang="fr-FR" dirty="0"/>
          </a:p>
          <a:p>
            <a:pPr hangingPunct="0"/>
            <a:r>
              <a:rPr lang="fr-FR" dirty="0"/>
              <a:t>1. énorme</a:t>
            </a:r>
          </a:p>
          <a:p>
            <a:pPr hangingPunct="0"/>
            <a:r>
              <a:rPr lang="fr-FR" dirty="0"/>
              <a:t>2.</a:t>
            </a:r>
            <a:r>
              <a:rPr lang="fr-FR" b="1" dirty="0"/>
              <a:t> </a:t>
            </a:r>
            <a:r>
              <a:rPr lang="fr-FR" dirty="0"/>
              <a:t>une marche</a:t>
            </a:r>
          </a:p>
        </p:txBody>
      </p:sp>
      <p:sp>
        <p:nvSpPr>
          <p:cNvPr id="6" name="ZoneTexte 5"/>
          <p:cNvSpPr txBox="1"/>
          <p:nvPr/>
        </p:nvSpPr>
        <p:spPr>
          <a:xfrm>
            <a:off x="9820793" y="1248176"/>
            <a:ext cx="2332883" cy="923330"/>
          </a:xfrm>
          <a:prstGeom prst="rect">
            <a:avLst/>
          </a:prstGeom>
          <a:noFill/>
          <a:ln>
            <a:solidFill>
              <a:schemeClr val="accent1"/>
            </a:solidFill>
          </a:ln>
        </p:spPr>
        <p:txBody>
          <a:bodyPr wrap="none" rtlCol="0">
            <a:spAutoFit/>
          </a:bodyPr>
          <a:lstStyle/>
          <a:p>
            <a:pPr algn="ctr" hangingPunct="0"/>
            <a:r>
              <a:rPr lang="fr-FR" b="1" dirty="0"/>
              <a:t>G</a:t>
            </a:r>
            <a:endParaRPr lang="fr-FR" dirty="0"/>
          </a:p>
          <a:p>
            <a:pPr hangingPunct="0"/>
            <a:r>
              <a:rPr lang="fr-FR" dirty="0"/>
              <a:t>Alphonse DAUDET, </a:t>
            </a:r>
          </a:p>
          <a:p>
            <a:pPr hangingPunct="0"/>
            <a:r>
              <a:rPr lang="fr-FR" i="1" dirty="0"/>
              <a:t>Lettres de mon moulin.</a:t>
            </a:r>
            <a:endParaRPr lang="fr-FR" dirty="0"/>
          </a:p>
        </p:txBody>
      </p:sp>
      <p:sp>
        <p:nvSpPr>
          <p:cNvPr id="7" name="ZoneTexte 6"/>
          <p:cNvSpPr txBox="1"/>
          <p:nvPr/>
        </p:nvSpPr>
        <p:spPr>
          <a:xfrm>
            <a:off x="53400" y="2468739"/>
            <a:ext cx="6515842" cy="1200329"/>
          </a:xfrm>
          <a:prstGeom prst="rect">
            <a:avLst/>
          </a:prstGeom>
          <a:noFill/>
          <a:ln>
            <a:solidFill>
              <a:schemeClr val="accent1"/>
            </a:solidFill>
          </a:ln>
        </p:spPr>
        <p:txBody>
          <a:bodyPr wrap="square" rtlCol="0">
            <a:spAutoFit/>
          </a:bodyPr>
          <a:lstStyle/>
          <a:p>
            <a:pPr algn="ctr" hangingPunct="0"/>
            <a:r>
              <a:rPr lang="fr-FR" b="1" dirty="0"/>
              <a:t>H</a:t>
            </a:r>
            <a:endParaRPr lang="fr-FR" dirty="0"/>
          </a:p>
          <a:p>
            <a:pPr hangingPunct="0"/>
            <a:r>
              <a:rPr lang="fr-FR" dirty="0"/>
              <a:t>Puis, tout ébloui des richesses qu'il portait dans la tête, fou de désirs, ivre de sa puissance, il quitta la maison paternelle et s'en alla par le monde en gaspillant son trésor.</a:t>
            </a:r>
          </a:p>
        </p:txBody>
      </p:sp>
      <p:sp>
        <p:nvSpPr>
          <p:cNvPr id="8" name="ZoneTexte 7"/>
          <p:cNvSpPr txBox="1"/>
          <p:nvPr/>
        </p:nvSpPr>
        <p:spPr>
          <a:xfrm>
            <a:off x="7001367" y="104121"/>
            <a:ext cx="2819426" cy="646331"/>
          </a:xfrm>
          <a:prstGeom prst="rect">
            <a:avLst/>
          </a:prstGeom>
          <a:noFill/>
          <a:ln>
            <a:solidFill>
              <a:schemeClr val="accent1"/>
            </a:solidFill>
          </a:ln>
        </p:spPr>
        <p:txBody>
          <a:bodyPr wrap="none" rtlCol="0">
            <a:spAutoFit/>
          </a:bodyPr>
          <a:lstStyle/>
          <a:p>
            <a:pPr algn="ctr" hangingPunct="0"/>
            <a:r>
              <a:rPr lang="fr-FR" b="1"/>
              <a:t>B</a:t>
            </a:r>
            <a:endParaRPr lang="fr-FR" dirty="0"/>
          </a:p>
          <a:p>
            <a:pPr hangingPunct="0"/>
            <a:r>
              <a:rPr lang="fr-FR" dirty="0"/>
              <a:t>Un homme à la cervelle</a:t>
            </a:r>
            <a:r>
              <a:rPr lang="fr-FR" b="1" dirty="0"/>
              <a:t> </a:t>
            </a:r>
            <a:r>
              <a:rPr lang="fr-FR" dirty="0"/>
              <a:t>d’or</a:t>
            </a:r>
          </a:p>
        </p:txBody>
      </p:sp>
      <p:sp>
        <p:nvSpPr>
          <p:cNvPr id="9" name="ZoneTexte 8"/>
          <p:cNvSpPr txBox="1"/>
          <p:nvPr/>
        </p:nvSpPr>
        <p:spPr>
          <a:xfrm>
            <a:off x="42147" y="3814396"/>
            <a:ext cx="6527095" cy="2862322"/>
          </a:xfrm>
          <a:prstGeom prst="rect">
            <a:avLst/>
          </a:prstGeom>
          <a:noFill/>
          <a:ln>
            <a:solidFill>
              <a:schemeClr val="accent1"/>
            </a:solidFill>
          </a:ln>
        </p:spPr>
        <p:txBody>
          <a:bodyPr wrap="square" rtlCol="0">
            <a:spAutoFit/>
          </a:bodyPr>
          <a:lstStyle/>
          <a:p>
            <a:pPr algn="ctr" hangingPunct="0"/>
            <a:r>
              <a:rPr lang="fr-FR" b="1" dirty="0"/>
              <a:t>D</a:t>
            </a:r>
            <a:endParaRPr lang="fr-FR" dirty="0"/>
          </a:p>
          <a:p>
            <a:pPr hangingPunct="0"/>
            <a:r>
              <a:rPr lang="fr-FR" dirty="0"/>
              <a:t>La chose fut tenue secrète ; le pauvre petit lui-même ne se douta de </a:t>
            </a:r>
          </a:p>
          <a:p>
            <a:pPr hangingPunct="0"/>
            <a:r>
              <a:rPr lang="fr-FR" dirty="0"/>
              <a:t>rien.  De temps en temps, il demandait pourquoi on ne le laissait plus courir devant la porte avec les garçonnets de la rue. “ On vous </a:t>
            </a:r>
          </a:p>
          <a:p>
            <a:pPr hangingPunct="0"/>
            <a:r>
              <a:rPr lang="fr-FR" dirty="0"/>
              <a:t>volerait, mon beau trésor ! ” lui répondait sa mère... Alors le petit </a:t>
            </a:r>
          </a:p>
          <a:p>
            <a:pPr hangingPunct="0"/>
            <a:r>
              <a:rPr lang="fr-FR" dirty="0"/>
              <a:t>avait </a:t>
            </a:r>
            <a:r>
              <a:rPr lang="fr-FR" dirty="0" err="1"/>
              <a:t>grand-peur</a:t>
            </a:r>
            <a:r>
              <a:rPr lang="fr-FR" dirty="0"/>
              <a:t> d'être volé ; il retournait jouer tout seul, sans rien </a:t>
            </a:r>
          </a:p>
          <a:p>
            <a:pPr hangingPunct="0"/>
            <a:r>
              <a:rPr lang="fr-FR" dirty="0"/>
              <a:t>dire, et se trimbalait lourdement d'une salle à l'autre... À dix-huit ans seulement, ses parents lui révélèrent le don monstrueux qu'il tenait du destin ; et, comme ils l'avaient élevé et nourri jusque-là, ils lui demandèrent en retour un peu de son or.</a:t>
            </a:r>
          </a:p>
        </p:txBody>
      </p:sp>
      <p:sp>
        <p:nvSpPr>
          <p:cNvPr id="10" name="ZoneTexte 9"/>
          <p:cNvSpPr txBox="1"/>
          <p:nvPr/>
        </p:nvSpPr>
        <p:spPr>
          <a:xfrm>
            <a:off x="6658549" y="5034499"/>
            <a:ext cx="5321831" cy="1754326"/>
          </a:xfrm>
          <a:prstGeom prst="rect">
            <a:avLst/>
          </a:prstGeom>
          <a:noFill/>
          <a:ln>
            <a:solidFill>
              <a:schemeClr val="accent1"/>
            </a:solidFill>
          </a:ln>
        </p:spPr>
        <p:txBody>
          <a:bodyPr wrap="square" rtlCol="0">
            <a:spAutoFit/>
          </a:bodyPr>
          <a:lstStyle/>
          <a:p>
            <a:pPr algn="ctr" hangingPunct="0"/>
            <a:r>
              <a:rPr lang="fr-FR" b="1" dirty="0"/>
              <a:t>C</a:t>
            </a:r>
            <a:endParaRPr lang="fr-FR" dirty="0"/>
          </a:p>
          <a:p>
            <a:pPr hangingPunct="0"/>
            <a:r>
              <a:rPr lang="fr-FR" dirty="0"/>
              <a:t>L’enfant n'hésita pas ; sur l'heure même (comment ? </a:t>
            </a:r>
          </a:p>
          <a:p>
            <a:pPr hangingPunct="0"/>
            <a:r>
              <a:rPr lang="fr-FR" dirty="0"/>
              <a:t>par quels moyens ? la légende ne l'a pas dit), il </a:t>
            </a:r>
          </a:p>
          <a:p>
            <a:pPr hangingPunct="0"/>
            <a:r>
              <a:rPr lang="fr-FR" dirty="0"/>
              <a:t>s'arracha du crâne un morceau d'or massif, un </a:t>
            </a:r>
          </a:p>
          <a:p>
            <a:pPr hangingPunct="0"/>
            <a:r>
              <a:rPr lang="fr-FR" dirty="0"/>
              <a:t>morceau gros comme une noix, qu'il jeta fièrement </a:t>
            </a:r>
          </a:p>
          <a:p>
            <a:pPr hangingPunct="0"/>
            <a:r>
              <a:rPr lang="fr-FR" dirty="0"/>
              <a:t>sur les genoux de sa mère...</a:t>
            </a:r>
          </a:p>
        </p:txBody>
      </p:sp>
    </p:spTree>
    <p:extLst>
      <p:ext uri="{BB962C8B-B14F-4D97-AF65-F5344CB8AC3E}">
        <p14:creationId xmlns:p14="http://schemas.microsoft.com/office/powerpoint/2010/main" val="58464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85" y="46440"/>
            <a:ext cx="6096000" cy="1200329"/>
          </a:xfrm>
          <a:prstGeom prst="rect">
            <a:avLst/>
          </a:prstGeom>
          <a:ln>
            <a:solidFill>
              <a:schemeClr val="accent1"/>
            </a:solidFill>
          </a:ln>
        </p:spPr>
        <p:txBody>
          <a:bodyPr>
            <a:spAutoFit/>
          </a:bodyPr>
          <a:lstStyle/>
          <a:p>
            <a:pPr indent="90805" algn="ctr"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b="1" kern="1400" dirty="0">
                <a:solidFill>
                  <a:srgbClr val="000000"/>
                </a:solidFill>
                <a:latin typeface="Times New Roman" charset="0"/>
                <a:ea typeface="Times New Roman" charset="0"/>
              </a:rPr>
              <a:t>A</a:t>
            </a:r>
            <a:endParaRPr lang="fr-FR" sz="1200" kern="1400" dirty="0">
              <a:solidFill>
                <a:srgbClr val="000000"/>
              </a:solidFill>
              <a:latin typeface="Times New Roman" charset="0"/>
              <a:ea typeface="Times New Roman" charset="0"/>
            </a:endParaRPr>
          </a:p>
          <a:p>
            <a:pPr indent="90805" algn="just"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kern="1400" dirty="0">
                <a:solidFill>
                  <a:srgbClr val="000000"/>
                </a:solidFill>
                <a:latin typeface="Times New Roman" charset="0"/>
                <a:ea typeface="Times New Roman" charset="0"/>
              </a:rPr>
              <a:t>Le Morvan, îlot granitique au cœur de la Bourgogne calcaire est devenu par la volonté des hommes qui l'habitent, un des vingt-trois Parcs Naturels Régionaux de France.</a:t>
            </a:r>
            <a:endParaRPr lang="fr-FR" sz="1200" kern="1400" dirty="0">
              <a:solidFill>
                <a:srgbClr val="000000"/>
              </a:solidFill>
              <a:latin typeface="Times New Roman" charset="0"/>
              <a:ea typeface="Times New Roman" charset="0"/>
            </a:endParaRPr>
          </a:p>
        </p:txBody>
      </p:sp>
      <p:sp>
        <p:nvSpPr>
          <p:cNvPr id="3" name="Rectangle 2"/>
          <p:cNvSpPr/>
          <p:nvPr/>
        </p:nvSpPr>
        <p:spPr>
          <a:xfrm>
            <a:off x="6417206" y="78157"/>
            <a:ext cx="5462337" cy="1477328"/>
          </a:xfrm>
          <a:prstGeom prst="rect">
            <a:avLst/>
          </a:prstGeom>
          <a:ln>
            <a:solidFill>
              <a:schemeClr val="accent1"/>
            </a:solidFill>
          </a:ln>
        </p:spPr>
        <p:txBody>
          <a:bodyPr wrap="square">
            <a:spAutoFit/>
          </a:bodyPr>
          <a:lstStyle/>
          <a:p>
            <a:pPr indent="90805" algn="ctr"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b="1" kern="1400" dirty="0">
                <a:solidFill>
                  <a:srgbClr val="000000"/>
                </a:solidFill>
                <a:latin typeface="Times New Roman" charset="0"/>
                <a:ea typeface="Times New Roman" charset="0"/>
              </a:rPr>
              <a:t>C</a:t>
            </a:r>
            <a:endParaRPr lang="fr-FR" sz="1200" kern="1400" dirty="0">
              <a:solidFill>
                <a:srgbClr val="000000"/>
              </a:solidFill>
              <a:latin typeface="Times New Roman" charset="0"/>
              <a:ea typeface="Times New Roman" charset="0"/>
            </a:endParaRPr>
          </a:p>
          <a:p>
            <a:pPr indent="90805" algn="just"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kern="1400" dirty="0">
                <a:solidFill>
                  <a:srgbClr val="000000"/>
                </a:solidFill>
                <a:latin typeface="Times New Roman" charset="0"/>
                <a:ea typeface="Times New Roman" charset="0"/>
              </a:rPr>
              <a:t>Trop souvent considéré autrefois comme un pays isolé, il est aujourd'hui recherché pour ses paysages au relief bosselé couvert de forêts entre lesquelles se mêlent bocages, rivières, lacs et villages très caractéristiques.</a:t>
            </a:r>
            <a:endParaRPr lang="fr-FR" sz="1200" kern="1400" dirty="0">
              <a:solidFill>
                <a:srgbClr val="000000"/>
              </a:solidFill>
              <a:latin typeface="Times New Roman" charset="0"/>
              <a:ea typeface="Times New Roman" charset="0"/>
            </a:endParaRPr>
          </a:p>
        </p:txBody>
      </p:sp>
      <p:sp>
        <p:nvSpPr>
          <p:cNvPr id="4" name="Rectangle 3"/>
          <p:cNvSpPr/>
          <p:nvPr/>
        </p:nvSpPr>
        <p:spPr>
          <a:xfrm>
            <a:off x="184485" y="4128510"/>
            <a:ext cx="6096000" cy="2585323"/>
          </a:xfrm>
          <a:prstGeom prst="rect">
            <a:avLst/>
          </a:prstGeom>
          <a:ln>
            <a:solidFill>
              <a:schemeClr val="accent1"/>
            </a:solidFill>
          </a:ln>
        </p:spPr>
        <p:txBody>
          <a:bodyPr>
            <a:spAutoFit/>
          </a:bodyPr>
          <a:lstStyle/>
          <a:p>
            <a:pPr indent="90805" algn="ctr"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b="1" kern="1400" dirty="0">
                <a:solidFill>
                  <a:srgbClr val="000000"/>
                </a:solidFill>
                <a:latin typeface="Times New Roman" charset="0"/>
                <a:ea typeface="Times New Roman" charset="0"/>
              </a:rPr>
              <a:t>D</a:t>
            </a:r>
            <a:endParaRPr lang="fr-FR" sz="1200" kern="1400" dirty="0">
              <a:solidFill>
                <a:srgbClr val="000000"/>
              </a:solidFill>
              <a:latin typeface="Times New Roman" charset="0"/>
              <a:ea typeface="Times New Roman" charset="0"/>
            </a:endParaRPr>
          </a:p>
          <a:p>
            <a:pPr indent="90805" algn="just"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kern="1400" dirty="0">
                <a:solidFill>
                  <a:srgbClr val="000000"/>
                </a:solidFill>
                <a:latin typeface="Times New Roman" charset="0"/>
                <a:ea typeface="Times New Roman" charset="0"/>
              </a:rPr>
              <a:t>Le Parc Naturel Régional du Morvan a développé, depuis sa création, les capacités d’accueil en milieu rural (hôtellerie, gîtes ruraux, gîtes d'étape, campings) et les possibilités de loisirs (randonnées pédestre, équestre; pêche dans les rivières, ruisseaux et étangs; canoë-kayak sur les rivières telles l’Yonne, la Cure, le </a:t>
            </a:r>
            <a:r>
              <a:rPr lang="fr-FR" kern="1400" dirty="0" err="1">
                <a:solidFill>
                  <a:srgbClr val="000000"/>
                </a:solidFill>
                <a:latin typeface="Times New Roman" charset="0"/>
                <a:ea typeface="Times New Roman" charset="0"/>
              </a:rPr>
              <a:t>Chalaux</a:t>
            </a:r>
            <a:r>
              <a:rPr lang="fr-FR" kern="1400" dirty="0">
                <a:solidFill>
                  <a:srgbClr val="000000"/>
                </a:solidFill>
                <a:latin typeface="Times New Roman" charset="0"/>
                <a:ea typeface="Times New Roman" charset="0"/>
              </a:rPr>
              <a:t>, le Cousin; sports nautiques variés différents selon les lacs: </a:t>
            </a:r>
            <a:r>
              <a:rPr lang="fr-FR" kern="1400" dirty="0" err="1">
                <a:solidFill>
                  <a:srgbClr val="000000"/>
                </a:solidFill>
                <a:latin typeface="Times New Roman" charset="0"/>
                <a:ea typeface="Times New Roman" charset="0"/>
              </a:rPr>
              <a:t>Chamboux</a:t>
            </a:r>
            <a:r>
              <a:rPr lang="fr-FR" kern="1400" dirty="0">
                <a:solidFill>
                  <a:srgbClr val="000000"/>
                </a:solidFill>
                <a:latin typeface="Times New Roman" charset="0"/>
                <a:ea typeface="Times New Roman" charset="0"/>
              </a:rPr>
              <a:t>, </a:t>
            </a:r>
            <a:r>
              <a:rPr lang="fr-FR" kern="1400" dirty="0" err="1">
                <a:solidFill>
                  <a:srgbClr val="000000"/>
                </a:solidFill>
                <a:latin typeface="Times New Roman" charset="0"/>
                <a:ea typeface="Times New Roman" charset="0"/>
              </a:rPr>
              <a:t>Chaumeçon</a:t>
            </a:r>
            <a:r>
              <a:rPr lang="fr-FR" kern="1400" dirty="0">
                <a:solidFill>
                  <a:srgbClr val="000000"/>
                </a:solidFill>
                <a:latin typeface="Times New Roman" charset="0"/>
                <a:ea typeface="Times New Roman" charset="0"/>
              </a:rPr>
              <a:t>, Crescent, </a:t>
            </a:r>
            <a:r>
              <a:rPr lang="fr-FR" kern="1400" dirty="0" err="1">
                <a:solidFill>
                  <a:srgbClr val="000000"/>
                </a:solidFill>
                <a:latin typeface="Times New Roman" charset="0"/>
                <a:ea typeface="Times New Roman" charset="0"/>
              </a:rPr>
              <a:t>Pannecîère</a:t>
            </a:r>
            <a:r>
              <a:rPr lang="fr-FR" kern="1400" dirty="0">
                <a:solidFill>
                  <a:srgbClr val="000000"/>
                </a:solidFill>
                <a:latin typeface="Times New Roman" charset="0"/>
                <a:ea typeface="Times New Roman" charset="0"/>
              </a:rPr>
              <a:t>-Chaumard, </a:t>
            </a:r>
            <a:r>
              <a:rPr lang="fr-FR" kern="1400" dirty="0" err="1">
                <a:solidFill>
                  <a:srgbClr val="000000"/>
                </a:solidFill>
                <a:latin typeface="Times New Roman" charset="0"/>
                <a:ea typeface="Times New Roman" charset="0"/>
              </a:rPr>
              <a:t>Saint-Agnan</a:t>
            </a:r>
            <a:r>
              <a:rPr lang="fr-FR" kern="1400" dirty="0">
                <a:solidFill>
                  <a:srgbClr val="000000"/>
                </a:solidFill>
                <a:latin typeface="Times New Roman" charset="0"/>
                <a:ea typeface="Times New Roman" charset="0"/>
              </a:rPr>
              <a:t> et Les Settons).</a:t>
            </a:r>
            <a:endParaRPr lang="fr-FR" sz="1200" kern="1400" dirty="0">
              <a:solidFill>
                <a:srgbClr val="000000"/>
              </a:solidFill>
              <a:effectLst/>
              <a:latin typeface="Times New Roman" charset="0"/>
              <a:ea typeface="Times New Roman" charset="0"/>
            </a:endParaRPr>
          </a:p>
        </p:txBody>
      </p:sp>
      <p:sp>
        <p:nvSpPr>
          <p:cNvPr id="5" name="Rectangle 4"/>
          <p:cNvSpPr/>
          <p:nvPr/>
        </p:nvSpPr>
        <p:spPr>
          <a:xfrm>
            <a:off x="184486" y="2305351"/>
            <a:ext cx="6096000" cy="1754326"/>
          </a:xfrm>
          <a:prstGeom prst="rect">
            <a:avLst/>
          </a:prstGeom>
          <a:ln>
            <a:solidFill>
              <a:schemeClr val="accent1"/>
            </a:solidFill>
          </a:ln>
        </p:spPr>
        <p:txBody>
          <a:bodyPr wrap="square">
            <a:spAutoFit/>
          </a:bodyPr>
          <a:lstStyle/>
          <a:p>
            <a:pPr indent="90805" algn="ctr"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b="1" kern="1400" dirty="0">
                <a:solidFill>
                  <a:srgbClr val="000000"/>
                </a:solidFill>
                <a:latin typeface="Times New Roman" charset="0"/>
                <a:ea typeface="Times New Roman" charset="0"/>
              </a:rPr>
              <a:t>E</a:t>
            </a:r>
            <a:endParaRPr lang="fr-FR" sz="1200" kern="1400" dirty="0">
              <a:solidFill>
                <a:srgbClr val="000000"/>
              </a:solidFill>
              <a:latin typeface="Times New Roman" charset="0"/>
              <a:ea typeface="Times New Roman" charset="0"/>
            </a:endParaRPr>
          </a:p>
          <a:p>
            <a:pPr indent="90805" algn="just"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kern="1400" dirty="0">
                <a:solidFill>
                  <a:srgbClr val="000000"/>
                </a:solidFill>
                <a:latin typeface="Times New Roman" charset="0"/>
                <a:ea typeface="Times New Roman" charset="0"/>
              </a:rPr>
              <a:t>Parmi ses objectifs “développer, éduquer, protéger et accueillir”, citons les activités culturelles, éducatives et d’information notamment l'accueil de jeunes en âge scolaire - classes de nature et classes vertes mais aussi l’accueil de groupes, sans oublier la visite des musées, des expositions...</a:t>
            </a:r>
            <a:endParaRPr lang="fr-FR" sz="1200" kern="1400" dirty="0">
              <a:solidFill>
                <a:srgbClr val="000000"/>
              </a:solidFill>
              <a:effectLst/>
              <a:latin typeface="Times New Roman" charset="0"/>
              <a:ea typeface="Times New Roman" charset="0"/>
            </a:endParaRPr>
          </a:p>
        </p:txBody>
      </p:sp>
      <p:sp>
        <p:nvSpPr>
          <p:cNvPr id="6" name="Rectangle 5"/>
          <p:cNvSpPr/>
          <p:nvPr/>
        </p:nvSpPr>
        <p:spPr>
          <a:xfrm>
            <a:off x="184485" y="1310961"/>
            <a:ext cx="6096000" cy="923330"/>
          </a:xfrm>
          <a:prstGeom prst="rect">
            <a:avLst/>
          </a:prstGeom>
          <a:ln>
            <a:solidFill>
              <a:schemeClr val="accent1"/>
            </a:solidFill>
          </a:ln>
        </p:spPr>
        <p:txBody>
          <a:bodyPr>
            <a:spAutoFit/>
          </a:bodyPr>
          <a:lstStyle/>
          <a:p>
            <a:pPr indent="90805" algn="ctr"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b="1" kern="1400" dirty="0">
                <a:solidFill>
                  <a:srgbClr val="000000"/>
                </a:solidFill>
                <a:latin typeface="Times New Roman" charset="0"/>
                <a:ea typeface="Times New Roman" charset="0"/>
              </a:rPr>
              <a:t>B</a:t>
            </a:r>
            <a:endParaRPr lang="fr-FR" sz="1200" kern="1400" dirty="0">
              <a:solidFill>
                <a:srgbClr val="000000"/>
              </a:solidFill>
              <a:latin typeface="Times New Roman" charset="0"/>
              <a:ea typeface="Times New Roman" charset="0"/>
            </a:endParaRPr>
          </a:p>
          <a:p>
            <a:pPr indent="90805" algn="just" hangingPunct="0">
              <a:spcAft>
                <a:spcPts val="0"/>
              </a:spcAft>
              <a:tabLst>
                <a:tab pos="9080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fr-FR" kern="1400" dirty="0">
                <a:solidFill>
                  <a:srgbClr val="000000"/>
                </a:solidFill>
                <a:latin typeface="Times New Roman" charset="0"/>
                <a:ea typeface="Times New Roman" charset="0"/>
              </a:rPr>
              <a:t>Le Morvan est un pays privilégié : celui qui le découvre y revient.</a:t>
            </a:r>
            <a:endParaRPr lang="fr-FR" sz="1200" kern="1400" dirty="0">
              <a:solidFill>
                <a:srgbClr val="000000"/>
              </a:solidFill>
              <a:effectLst/>
              <a:latin typeface="Times New Roman" charset="0"/>
              <a:ea typeface="Times New Roman" charset="0"/>
            </a:endParaRPr>
          </a:p>
        </p:txBody>
      </p:sp>
      <p:sp>
        <p:nvSpPr>
          <p:cNvPr id="7" name="Rectangle 2"/>
          <p:cNvSpPr>
            <a:spLocks noChangeArrowheads="1"/>
          </p:cNvSpPr>
          <p:nvPr/>
        </p:nvSpPr>
        <p:spPr bwMode="auto">
          <a:xfrm flipV="1">
            <a:off x="6906127" y="3628751"/>
            <a:ext cx="171000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127" y="2382254"/>
            <a:ext cx="4685395" cy="41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5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1"/>
          <p:cNvSpPr txBox="1">
            <a:spLocks noChangeArrowheads="1"/>
          </p:cNvSpPr>
          <p:nvPr/>
        </p:nvSpPr>
        <p:spPr bwMode="auto">
          <a:xfrm>
            <a:off x="814917" y="476251"/>
            <a:ext cx="10464800" cy="646113"/>
          </a:xfrm>
          <a:prstGeom prst="rect">
            <a:avLst/>
          </a:prstGeom>
          <a:noFill/>
          <a:ln w="9525">
            <a:noFill/>
            <a:miter lim="800000"/>
            <a:headEnd/>
            <a:tailEnd/>
          </a:ln>
        </p:spPr>
        <p:txBody>
          <a:bodyPr>
            <a:spAutoFit/>
          </a:bodyPr>
          <a:lstStyle/>
          <a:p>
            <a:pPr algn="ctr"/>
            <a:r>
              <a:rPr lang="fr-FR" sz="3600" u="sng" dirty="0">
                <a:solidFill>
                  <a:srgbClr val="0070C0"/>
                </a:solidFill>
              </a:rPr>
              <a:t>Caractéristiques du texte explicatif</a:t>
            </a:r>
          </a:p>
        </p:txBody>
      </p:sp>
      <p:sp>
        <p:nvSpPr>
          <p:cNvPr id="4" name="ZoneTexte 3"/>
          <p:cNvSpPr txBox="1">
            <a:spLocks noChangeArrowheads="1"/>
          </p:cNvSpPr>
          <p:nvPr/>
        </p:nvSpPr>
        <p:spPr bwMode="auto">
          <a:xfrm>
            <a:off x="670984" y="1574800"/>
            <a:ext cx="10752667" cy="461963"/>
          </a:xfrm>
          <a:prstGeom prst="rect">
            <a:avLst/>
          </a:prstGeom>
          <a:noFill/>
          <a:ln w="9525">
            <a:noFill/>
            <a:miter lim="800000"/>
            <a:headEnd/>
            <a:tailEnd/>
          </a:ln>
        </p:spPr>
        <p:txBody>
          <a:bodyPr>
            <a:spAutoFit/>
          </a:bodyPr>
          <a:lstStyle/>
          <a:p>
            <a:r>
              <a:rPr lang="fr-FR" sz="2400"/>
              <a:t>. Présence de termes techniques et de concepts plus abstraits</a:t>
            </a:r>
          </a:p>
        </p:txBody>
      </p:sp>
      <p:sp>
        <p:nvSpPr>
          <p:cNvPr id="5" name="ZoneTexte 4"/>
          <p:cNvSpPr txBox="1">
            <a:spLocks noChangeArrowheads="1"/>
          </p:cNvSpPr>
          <p:nvPr/>
        </p:nvSpPr>
        <p:spPr bwMode="auto">
          <a:xfrm>
            <a:off x="749300" y="4292601"/>
            <a:ext cx="10754784" cy="2308324"/>
          </a:xfrm>
          <a:prstGeom prst="rect">
            <a:avLst/>
          </a:prstGeom>
          <a:noFill/>
          <a:ln w="9525">
            <a:noFill/>
            <a:miter lim="800000"/>
            <a:headEnd/>
            <a:tailEnd/>
          </a:ln>
        </p:spPr>
        <p:txBody>
          <a:bodyPr>
            <a:spAutoFit/>
          </a:bodyPr>
          <a:lstStyle/>
          <a:p>
            <a:r>
              <a:rPr lang="fr-FR" sz="2400" dirty="0"/>
              <a:t>Les textes  explicatifs sont très largement répandus : manuels, magazines, journaux quotidiens (dossiers), sites internet, livres documentaires…</a:t>
            </a:r>
          </a:p>
          <a:p>
            <a:endParaRPr lang="fr-FR" sz="2400" dirty="0"/>
          </a:p>
          <a:p>
            <a:r>
              <a:rPr lang="fr-FR" sz="2400" b="1" dirty="0">
                <a:solidFill>
                  <a:srgbClr val="0070C0"/>
                </a:solidFill>
              </a:rPr>
              <a:t>L’acquisition d’une lecture experte de ce type d’écrit permet à l’individu de devenir un apprenant autonome, compétence primordiale dans le cycle secondaire.</a:t>
            </a:r>
          </a:p>
          <a:p>
            <a:pPr algn="ctr"/>
            <a:endParaRPr lang="fr-FR" sz="2400" dirty="0"/>
          </a:p>
        </p:txBody>
      </p:sp>
      <p:sp>
        <p:nvSpPr>
          <p:cNvPr id="7" name="ZoneTexte 6"/>
          <p:cNvSpPr txBox="1">
            <a:spLocks noChangeArrowheads="1"/>
          </p:cNvSpPr>
          <p:nvPr/>
        </p:nvSpPr>
        <p:spPr bwMode="auto">
          <a:xfrm>
            <a:off x="670984" y="2105026"/>
            <a:ext cx="10752667" cy="461963"/>
          </a:xfrm>
          <a:prstGeom prst="rect">
            <a:avLst/>
          </a:prstGeom>
          <a:noFill/>
          <a:ln w="9525">
            <a:noFill/>
            <a:miter lim="800000"/>
            <a:headEnd/>
            <a:tailEnd/>
          </a:ln>
        </p:spPr>
        <p:txBody>
          <a:bodyPr>
            <a:spAutoFit/>
          </a:bodyPr>
          <a:lstStyle/>
          <a:p>
            <a:r>
              <a:rPr lang="fr-FR" sz="2400"/>
              <a:t>. Une plus grande densité conceptuelle</a:t>
            </a:r>
          </a:p>
        </p:txBody>
      </p:sp>
      <p:sp>
        <p:nvSpPr>
          <p:cNvPr id="8" name="ZoneTexte 7"/>
          <p:cNvSpPr txBox="1">
            <a:spLocks noChangeArrowheads="1"/>
          </p:cNvSpPr>
          <p:nvPr/>
        </p:nvSpPr>
        <p:spPr bwMode="auto">
          <a:xfrm>
            <a:off x="749300" y="2638426"/>
            <a:ext cx="10752667" cy="461963"/>
          </a:xfrm>
          <a:prstGeom prst="rect">
            <a:avLst/>
          </a:prstGeom>
          <a:noFill/>
          <a:ln w="9525">
            <a:noFill/>
            <a:miter lim="800000"/>
            <a:headEnd/>
            <a:tailEnd/>
          </a:ln>
        </p:spPr>
        <p:txBody>
          <a:bodyPr>
            <a:spAutoFit/>
          </a:bodyPr>
          <a:lstStyle/>
          <a:p>
            <a:r>
              <a:rPr lang="fr-FR" sz="2400"/>
              <a:t>. Une structure de texte moins familière aux élèves</a:t>
            </a:r>
          </a:p>
        </p:txBody>
      </p:sp>
      <p:sp>
        <p:nvSpPr>
          <p:cNvPr id="9" name="ZoneTexte 8"/>
          <p:cNvSpPr txBox="1">
            <a:spLocks noChangeArrowheads="1"/>
          </p:cNvSpPr>
          <p:nvPr/>
        </p:nvSpPr>
        <p:spPr bwMode="auto">
          <a:xfrm>
            <a:off x="749300" y="3124201"/>
            <a:ext cx="10752667" cy="461963"/>
          </a:xfrm>
          <a:prstGeom prst="rect">
            <a:avLst/>
          </a:prstGeom>
          <a:noFill/>
          <a:ln w="9525">
            <a:noFill/>
            <a:miter lim="800000"/>
            <a:headEnd/>
            <a:tailEnd/>
          </a:ln>
        </p:spPr>
        <p:txBody>
          <a:bodyPr>
            <a:spAutoFit/>
          </a:bodyPr>
          <a:lstStyle/>
          <a:p>
            <a:r>
              <a:rPr lang="fr-FR" sz="2400"/>
              <a:t>. La présence d’informations nouvelles</a:t>
            </a:r>
          </a:p>
        </p:txBody>
      </p:sp>
      <p:sp>
        <p:nvSpPr>
          <p:cNvPr id="10" name="ZoneTexte 9"/>
          <p:cNvSpPr txBox="1">
            <a:spLocks noChangeArrowheads="1"/>
          </p:cNvSpPr>
          <p:nvPr/>
        </p:nvSpPr>
        <p:spPr bwMode="auto">
          <a:xfrm>
            <a:off x="698500" y="3611563"/>
            <a:ext cx="10754784" cy="461962"/>
          </a:xfrm>
          <a:prstGeom prst="rect">
            <a:avLst/>
          </a:prstGeom>
          <a:noFill/>
          <a:ln w="9525">
            <a:noFill/>
            <a:miter lim="800000"/>
            <a:headEnd/>
            <a:tailEnd/>
          </a:ln>
        </p:spPr>
        <p:txBody>
          <a:bodyPr>
            <a:spAutoFit/>
          </a:bodyPr>
          <a:lstStyle/>
          <a:p>
            <a:r>
              <a:rPr lang="fr-FR" sz="2400"/>
              <a:t>. Implique une confrontation aux connaissances antérieures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2144713" y="393701"/>
            <a:ext cx="7886700" cy="531813"/>
          </a:xfrm>
        </p:spPr>
        <p:txBody>
          <a:bodyPr>
            <a:normAutofit fontScale="90000"/>
          </a:bodyPr>
          <a:lstStyle/>
          <a:p>
            <a:endParaRPr lang="fr-FR">
              <a:latin typeface="Calibri" charset="0"/>
            </a:endParaRPr>
          </a:p>
        </p:txBody>
      </p:sp>
      <p:pic>
        <p:nvPicPr>
          <p:cNvPr id="3891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54213" y="925514"/>
            <a:ext cx="4133850" cy="5297487"/>
          </a:xfrm>
        </p:spPr>
      </p:pic>
      <p:pic>
        <p:nvPicPr>
          <p:cNvPr id="3891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1017589"/>
            <a:ext cx="3943350" cy="543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Espace réservé du numéro de diapositive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0F6E9AE-0805-0D4F-ADEA-1D3C1D5E3665}" type="slidenum">
              <a:rPr lang="fr-FR" sz="1200">
                <a:solidFill>
                  <a:srgbClr val="898989"/>
                </a:solidFill>
              </a:rPr>
              <a:pPr/>
              <a:t>7</a:t>
            </a:fld>
            <a:endParaRPr lang="fr-FR" sz="1200">
              <a:solidFill>
                <a:srgbClr val="898989"/>
              </a:solidFill>
            </a:endParaRP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413" y="972273"/>
            <a:ext cx="10365731" cy="2308324"/>
          </a:xfrm>
          <a:prstGeom prst="rect">
            <a:avLst/>
          </a:prstGeom>
        </p:spPr>
        <p:txBody>
          <a:bodyPr wrap="square">
            <a:spAutoFit/>
          </a:bodyPr>
          <a:lstStyle/>
          <a:p>
            <a:pPr algn="ctr"/>
            <a:r>
              <a:rPr lang="fr-FR" sz="4800" spc="-100" dirty="0">
                <a:solidFill>
                  <a:srgbClr val="0070C0"/>
                </a:solidFill>
                <a:latin typeface="Cambria"/>
                <a:ea typeface="+mj-ea"/>
                <a:cs typeface="+mj-cs"/>
              </a:rPr>
              <a:t>Pour information,  on repère cinq types possibles de relation rhétorique </a:t>
            </a:r>
          </a:p>
          <a:p>
            <a:pPr algn="ctr"/>
            <a:r>
              <a:rPr lang="fr-FR" sz="4800" spc="-100" dirty="0">
                <a:solidFill>
                  <a:srgbClr val="0070C0"/>
                </a:solidFill>
                <a:latin typeface="Cambria"/>
                <a:ea typeface="+mj-ea"/>
                <a:cs typeface="+mj-cs"/>
              </a:rPr>
              <a:t>dans le </a:t>
            </a:r>
            <a:r>
              <a:rPr lang="fr-FR" sz="4800" b="1" spc="-100" dirty="0">
                <a:solidFill>
                  <a:srgbClr val="0070C0"/>
                </a:solidFill>
                <a:latin typeface="Cambria"/>
                <a:ea typeface="+mj-ea"/>
                <a:cs typeface="+mj-cs"/>
              </a:rPr>
              <a:t>texte explicatif </a:t>
            </a:r>
            <a:r>
              <a:rPr lang="fr-FR" sz="4800" spc="-100" dirty="0">
                <a:solidFill>
                  <a:srgbClr val="0070C0"/>
                </a:solidFill>
                <a:latin typeface="Cambria"/>
                <a:ea typeface="+mj-ea"/>
                <a:cs typeface="+mj-cs"/>
              </a:rPr>
              <a:t>(+ un)</a:t>
            </a:r>
            <a:endParaRPr lang="fr-FR" sz="4800" dirty="0">
              <a:solidFill>
                <a:srgbClr val="0070C0"/>
              </a:solidFill>
            </a:endParaRPr>
          </a:p>
        </p:txBody>
      </p:sp>
      <p:sp>
        <p:nvSpPr>
          <p:cNvPr id="5" name="Rectangle 4"/>
          <p:cNvSpPr/>
          <p:nvPr/>
        </p:nvSpPr>
        <p:spPr>
          <a:xfrm>
            <a:off x="1011801" y="4398380"/>
            <a:ext cx="10169343" cy="707886"/>
          </a:xfrm>
          <a:prstGeom prst="rect">
            <a:avLst/>
          </a:prstGeom>
        </p:spPr>
        <p:txBody>
          <a:bodyPr wrap="square">
            <a:spAutoFit/>
          </a:bodyPr>
          <a:lstStyle/>
          <a:p>
            <a:r>
              <a:rPr lang="fr-FR" sz="2000" dirty="0"/>
              <a:t>La notion de </a:t>
            </a:r>
            <a:r>
              <a:rPr lang="fr-FR" sz="2000" b="1" dirty="0"/>
              <a:t>classification de structures de texte </a:t>
            </a:r>
            <a:r>
              <a:rPr lang="fr-FR" sz="2000" dirty="0"/>
              <a:t>peut être utile dans l’enseignement, mais il faut garder à l’esprit que la plupart des textes comportent une combinaison de structures.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096" y="1341090"/>
            <a:ext cx="4537307" cy="24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641885" y="364102"/>
            <a:ext cx="4121565" cy="646331"/>
          </a:xfrm>
          <a:prstGeom prst="rect">
            <a:avLst/>
          </a:prstGeom>
          <a:noFill/>
        </p:spPr>
        <p:txBody>
          <a:bodyPr wrap="square" rtlCol="0">
            <a:spAutoFit/>
          </a:bodyPr>
          <a:lstStyle/>
          <a:p>
            <a:r>
              <a:rPr lang="fr-FR" dirty="0"/>
              <a:t>La description présente les caractéristiques d’un élément.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096" y="4117620"/>
            <a:ext cx="5249635" cy="215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descr="description.jpg"/>
          <p:cNvPicPr>
            <a:picLocks noChangeAspect="1"/>
          </p:cNvPicPr>
          <p:nvPr/>
        </p:nvPicPr>
        <p:blipFill>
          <a:blip r:embed="rId5"/>
          <a:stretch>
            <a:fillRect/>
          </a:stretch>
        </p:blipFill>
        <p:spPr>
          <a:xfrm>
            <a:off x="183975" y="364102"/>
            <a:ext cx="5543121" cy="5321396"/>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2199</Words>
  <Application>Microsoft Macintosh PowerPoint</Application>
  <PresentationFormat>Grand écran</PresentationFormat>
  <Paragraphs>167</Paragraphs>
  <Slides>22</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Cambria</vt:lpstr>
      <vt:lpstr>Times New Roman</vt:lpstr>
      <vt:lpstr>Wingdings</vt:lpstr>
      <vt:lpstr>Thème Office</vt:lpstr>
      <vt:lpstr>Apprendre à comprendre le genre explicatif/documentaire</vt:lpstr>
      <vt:lpstr>Présentation PowerPoint</vt:lpstr>
      <vt:lpstr>Présentation PowerPoint</vt:lpstr>
      <vt:lpstr>Texte narratif/texte explicatif?</vt:lpstr>
      <vt:lpstr>Présentation PowerPoint</vt:lpstr>
      <vt:lpstr>Présentation PowerPoint</vt:lpstr>
      <vt:lpstr>Présentation PowerPoint</vt:lpstr>
      <vt:lpstr>Présentation PowerPoint</vt:lpstr>
      <vt:lpstr>Présentation PowerPoint</vt:lpstr>
      <vt:lpstr>L’énumération décrit plusieurs éléments ayant des caractéristiques communes</vt:lpstr>
      <vt:lpstr>Présentation PowerPoint</vt:lpstr>
      <vt:lpstr>Présentation PowerPoint</vt:lpstr>
      <vt:lpstr>Présentation PowerPoint</vt:lpstr>
      <vt:lpstr>Présentation PowerPoint</vt:lpstr>
      <vt:lpstr>Un geste professionnel au service de la compréhension des textes explicatifs</vt:lpstr>
      <vt:lpstr>Analyse d’une vidéo de classe</vt:lpstr>
      <vt:lpstr>Présentation PowerPoint</vt:lpstr>
      <vt:lpstr>Présentation PowerPoint</vt:lpstr>
      <vt:lpstr>Mise en situation</vt:lpstr>
      <vt:lpstr>Présentation des énoncés produits sur le document proposé</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Comprendre des textes explicatifs</dc:title>
  <dc:creator>olivier gagnac</dc:creator>
  <cp:lastModifiedBy>olivier gagnac</cp:lastModifiedBy>
  <cp:revision>48</cp:revision>
  <dcterms:created xsi:type="dcterms:W3CDTF">2018-11-06T23:05:54Z</dcterms:created>
  <dcterms:modified xsi:type="dcterms:W3CDTF">2023-12-14T10:06:05Z</dcterms:modified>
</cp:coreProperties>
</file>