
<file path=[Content_Types].xml><?xml version="1.0" encoding="utf-8"?>
<Types xmlns="http://schemas.openxmlformats.org/package/2006/content-types">
  <Default Extension="jpe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3"/>
  </p:notesMasterIdLst>
  <p:sldIdLst>
    <p:sldId id="256" r:id="rId2"/>
    <p:sldId id="257" r:id="rId3"/>
    <p:sldId id="258" r:id="rId4"/>
    <p:sldId id="273" r:id="rId5"/>
    <p:sldId id="272" r:id="rId6"/>
    <p:sldId id="275" r:id="rId7"/>
    <p:sldId id="260" r:id="rId8"/>
    <p:sldId id="259" r:id="rId9"/>
    <p:sldId id="276" r:id="rId10"/>
    <p:sldId id="277" r:id="rId11"/>
    <p:sldId id="278" r:id="rId12"/>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561"/>
    <p:restoredTop sz="94668"/>
  </p:normalViewPr>
  <p:slideViewPr>
    <p:cSldViewPr snapToGrid="0" snapToObjects="1">
      <p:cViewPr varScale="1">
        <p:scale>
          <a:sx n="105" d="100"/>
          <a:sy n="105" d="100"/>
        </p:scale>
        <p:origin x="728" y="1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C6B788F-9AE2-455E-B5FA-0908A2C7FB53}" type="doc">
      <dgm:prSet loTypeId="urn:microsoft.com/office/officeart/2005/8/layout/funnel1" loCatId="process" qsTypeId="urn:microsoft.com/office/officeart/2005/8/quickstyle/simple1" qsCatId="simple" csTypeId="urn:microsoft.com/office/officeart/2005/8/colors/accent2_2" csCatId="accent2" phldr="1"/>
      <dgm:spPr/>
      <dgm:t>
        <a:bodyPr/>
        <a:lstStyle/>
        <a:p>
          <a:endParaRPr lang="fr-FR"/>
        </a:p>
      </dgm:t>
    </dgm:pt>
    <dgm:pt modelId="{C39B547F-777E-4A00-AA08-40583CDB54A6}">
      <dgm:prSet phldrT="[Texte]" custT="1"/>
      <dgm:spPr/>
      <dgm:t>
        <a:bodyPr/>
        <a:lstStyle/>
        <a:p>
          <a:r>
            <a:rPr lang="fr-FR" sz="1800" dirty="0"/>
            <a:t>Causalité abusive</a:t>
          </a:r>
        </a:p>
      </dgm:t>
    </dgm:pt>
    <dgm:pt modelId="{78A2003B-8848-4ABC-BE26-B5FE3232B0E6}" type="parTrans" cxnId="{EF424ACE-FDEB-46DD-89D1-0F2DEA5DADCD}">
      <dgm:prSet/>
      <dgm:spPr/>
      <dgm:t>
        <a:bodyPr/>
        <a:lstStyle/>
        <a:p>
          <a:endParaRPr lang="fr-FR"/>
        </a:p>
      </dgm:t>
    </dgm:pt>
    <dgm:pt modelId="{CC5157DD-01D1-470F-8228-F36119EDBC0C}" type="sibTrans" cxnId="{EF424ACE-FDEB-46DD-89D1-0F2DEA5DADCD}">
      <dgm:prSet/>
      <dgm:spPr/>
      <dgm:t>
        <a:bodyPr/>
        <a:lstStyle/>
        <a:p>
          <a:endParaRPr lang="fr-FR"/>
        </a:p>
      </dgm:t>
    </dgm:pt>
    <dgm:pt modelId="{CCCA7B7F-17A2-4134-8E42-EF1F4C86BE38}">
      <dgm:prSet phldrT="[Texte]" custT="1"/>
      <dgm:spPr/>
      <dgm:t>
        <a:bodyPr/>
        <a:lstStyle/>
        <a:p>
          <a:r>
            <a:rPr lang="fr-FR" sz="2000" dirty="0"/>
            <a:t>Sélection biaisée</a:t>
          </a:r>
        </a:p>
      </dgm:t>
    </dgm:pt>
    <dgm:pt modelId="{DAD303E3-658E-41D7-8930-618BD538B2F2}" type="parTrans" cxnId="{55ED127A-ACAE-494A-A5EF-E6FBE908EB2A}">
      <dgm:prSet/>
      <dgm:spPr/>
      <dgm:t>
        <a:bodyPr/>
        <a:lstStyle/>
        <a:p>
          <a:endParaRPr lang="fr-FR"/>
        </a:p>
      </dgm:t>
    </dgm:pt>
    <dgm:pt modelId="{C770A78E-4147-4033-84A0-B12F0B7C83CF}" type="sibTrans" cxnId="{55ED127A-ACAE-494A-A5EF-E6FBE908EB2A}">
      <dgm:prSet/>
      <dgm:spPr/>
      <dgm:t>
        <a:bodyPr/>
        <a:lstStyle/>
        <a:p>
          <a:endParaRPr lang="fr-FR"/>
        </a:p>
      </dgm:t>
    </dgm:pt>
    <dgm:pt modelId="{5312F1A8-A92A-458B-B88B-C3D54595A74A}">
      <dgm:prSet phldrT="[Texte]" custT="1"/>
      <dgm:spPr/>
      <dgm:t>
        <a:bodyPr/>
        <a:lstStyle/>
        <a:p>
          <a:r>
            <a:rPr lang="fr-FR" sz="1600" dirty="0"/>
            <a:t>Généralisation abusive</a:t>
          </a:r>
        </a:p>
      </dgm:t>
    </dgm:pt>
    <dgm:pt modelId="{8009D014-FDAC-40CA-83D0-7DD069A51220}" type="parTrans" cxnId="{895CF3DC-EADA-4319-9D0E-597E6FC068F1}">
      <dgm:prSet/>
      <dgm:spPr/>
      <dgm:t>
        <a:bodyPr/>
        <a:lstStyle/>
        <a:p>
          <a:endParaRPr lang="fr-FR"/>
        </a:p>
      </dgm:t>
    </dgm:pt>
    <dgm:pt modelId="{2EB628FB-69FB-42F5-A8DB-584CB802AB69}" type="sibTrans" cxnId="{895CF3DC-EADA-4319-9D0E-597E6FC068F1}">
      <dgm:prSet/>
      <dgm:spPr/>
      <dgm:t>
        <a:bodyPr/>
        <a:lstStyle/>
        <a:p>
          <a:endParaRPr lang="fr-FR"/>
        </a:p>
      </dgm:t>
    </dgm:pt>
    <dgm:pt modelId="{E2124E48-E648-4721-A874-29D0C14A1F0E}">
      <dgm:prSet phldrT="[Texte]"/>
      <dgm:spPr/>
      <dgm:t>
        <a:bodyPr/>
        <a:lstStyle/>
        <a:p>
          <a:r>
            <a:rPr lang="fr-FR" b="1" dirty="0">
              <a:solidFill>
                <a:schemeClr val="accent2">
                  <a:lumMod val="75000"/>
                </a:schemeClr>
              </a:solidFill>
            </a:rPr>
            <a:t>Biais de confirmation</a:t>
          </a:r>
        </a:p>
      </dgm:t>
    </dgm:pt>
    <dgm:pt modelId="{F40F031A-BA15-430F-B35B-8AC56CB82DF1}" type="parTrans" cxnId="{11E8F7F3-EDB4-4FBD-B2E5-E08FDED1BC1A}">
      <dgm:prSet/>
      <dgm:spPr/>
      <dgm:t>
        <a:bodyPr/>
        <a:lstStyle/>
        <a:p>
          <a:endParaRPr lang="fr-FR"/>
        </a:p>
      </dgm:t>
    </dgm:pt>
    <dgm:pt modelId="{641B5C65-3CED-4F30-9AD0-3F048AD3AFD9}" type="sibTrans" cxnId="{11E8F7F3-EDB4-4FBD-B2E5-E08FDED1BC1A}">
      <dgm:prSet/>
      <dgm:spPr/>
      <dgm:t>
        <a:bodyPr/>
        <a:lstStyle/>
        <a:p>
          <a:endParaRPr lang="fr-FR"/>
        </a:p>
      </dgm:t>
    </dgm:pt>
    <dgm:pt modelId="{2057CB74-38EA-4122-8783-C6FB9B795B82}" type="pres">
      <dgm:prSet presAssocID="{4C6B788F-9AE2-455E-B5FA-0908A2C7FB53}" presName="Name0" presStyleCnt="0">
        <dgm:presLayoutVars>
          <dgm:chMax val="4"/>
          <dgm:resizeHandles val="exact"/>
        </dgm:presLayoutVars>
      </dgm:prSet>
      <dgm:spPr/>
    </dgm:pt>
    <dgm:pt modelId="{61A3204D-272B-4A3D-A2E8-D55A1F69CD90}" type="pres">
      <dgm:prSet presAssocID="{4C6B788F-9AE2-455E-B5FA-0908A2C7FB53}" presName="ellipse" presStyleLbl="trBgShp" presStyleIdx="0" presStyleCnt="1"/>
      <dgm:spPr/>
    </dgm:pt>
    <dgm:pt modelId="{D49C7C5C-CBBA-4343-B0C0-1FE020928285}" type="pres">
      <dgm:prSet presAssocID="{4C6B788F-9AE2-455E-B5FA-0908A2C7FB53}" presName="arrow1" presStyleLbl="fgShp" presStyleIdx="0" presStyleCnt="1"/>
      <dgm:spPr/>
    </dgm:pt>
    <dgm:pt modelId="{6F55AA97-0566-4900-A09B-D5A29C09F4A4}" type="pres">
      <dgm:prSet presAssocID="{4C6B788F-9AE2-455E-B5FA-0908A2C7FB53}" presName="rectangle" presStyleLbl="revTx" presStyleIdx="0" presStyleCnt="1">
        <dgm:presLayoutVars>
          <dgm:bulletEnabled val="1"/>
        </dgm:presLayoutVars>
      </dgm:prSet>
      <dgm:spPr/>
    </dgm:pt>
    <dgm:pt modelId="{44D0AE09-34B9-4DA7-B83A-C1AB5D1FEACB}" type="pres">
      <dgm:prSet presAssocID="{CCCA7B7F-17A2-4134-8E42-EF1F4C86BE38}" presName="item1" presStyleLbl="node1" presStyleIdx="0" presStyleCnt="3">
        <dgm:presLayoutVars>
          <dgm:bulletEnabled val="1"/>
        </dgm:presLayoutVars>
      </dgm:prSet>
      <dgm:spPr/>
    </dgm:pt>
    <dgm:pt modelId="{F9463F5E-CD28-4644-8535-1884AC02AD4B}" type="pres">
      <dgm:prSet presAssocID="{5312F1A8-A92A-458B-B88B-C3D54595A74A}" presName="item2" presStyleLbl="node1" presStyleIdx="1" presStyleCnt="3" custScaleX="118133" custScaleY="99476">
        <dgm:presLayoutVars>
          <dgm:bulletEnabled val="1"/>
        </dgm:presLayoutVars>
      </dgm:prSet>
      <dgm:spPr/>
    </dgm:pt>
    <dgm:pt modelId="{FB878131-08ED-4B1C-A6EA-4BFF43F9ED53}" type="pres">
      <dgm:prSet presAssocID="{E2124E48-E648-4721-A874-29D0C14A1F0E}" presName="item3" presStyleLbl="node1" presStyleIdx="2" presStyleCnt="3" custLinFactNeighborX="16667">
        <dgm:presLayoutVars>
          <dgm:bulletEnabled val="1"/>
        </dgm:presLayoutVars>
      </dgm:prSet>
      <dgm:spPr/>
    </dgm:pt>
    <dgm:pt modelId="{ADA2A7F2-88F8-4294-844D-EB0DD29E9EC2}" type="pres">
      <dgm:prSet presAssocID="{4C6B788F-9AE2-455E-B5FA-0908A2C7FB53}" presName="funnel" presStyleLbl="trAlignAcc1" presStyleIdx="0" presStyleCnt="1" custLinFactNeighborX="-221" custLinFactNeighborY="4"/>
      <dgm:spPr/>
    </dgm:pt>
  </dgm:ptLst>
  <dgm:cxnLst>
    <dgm:cxn modelId="{545B9C4A-ED62-41A5-9C46-2E63053F9EA9}" type="presOf" srcId="{5312F1A8-A92A-458B-B88B-C3D54595A74A}" destId="{44D0AE09-34B9-4DA7-B83A-C1AB5D1FEACB}" srcOrd="0" destOrd="0" presId="urn:microsoft.com/office/officeart/2005/8/layout/funnel1"/>
    <dgm:cxn modelId="{F22AFC54-687B-4638-A400-1745F964687B}" type="presOf" srcId="{C39B547F-777E-4A00-AA08-40583CDB54A6}" destId="{FB878131-08ED-4B1C-A6EA-4BFF43F9ED53}" srcOrd="0" destOrd="0" presId="urn:microsoft.com/office/officeart/2005/8/layout/funnel1"/>
    <dgm:cxn modelId="{55ED127A-ACAE-494A-A5EF-E6FBE908EB2A}" srcId="{4C6B788F-9AE2-455E-B5FA-0908A2C7FB53}" destId="{CCCA7B7F-17A2-4134-8E42-EF1F4C86BE38}" srcOrd="1" destOrd="0" parTransId="{DAD303E3-658E-41D7-8930-618BD538B2F2}" sibTransId="{C770A78E-4147-4033-84A0-B12F0B7C83CF}"/>
    <dgm:cxn modelId="{0BAF0CBE-662D-41A9-A974-C8AB22F6B9E3}" type="presOf" srcId="{4C6B788F-9AE2-455E-B5FA-0908A2C7FB53}" destId="{2057CB74-38EA-4122-8783-C6FB9B795B82}" srcOrd="0" destOrd="0" presId="urn:microsoft.com/office/officeart/2005/8/layout/funnel1"/>
    <dgm:cxn modelId="{A66FB7BE-B718-4BD0-B296-3D385ACF4BDD}" type="presOf" srcId="{E2124E48-E648-4721-A874-29D0C14A1F0E}" destId="{6F55AA97-0566-4900-A09B-D5A29C09F4A4}" srcOrd="0" destOrd="0" presId="urn:microsoft.com/office/officeart/2005/8/layout/funnel1"/>
    <dgm:cxn modelId="{EF424ACE-FDEB-46DD-89D1-0F2DEA5DADCD}" srcId="{4C6B788F-9AE2-455E-B5FA-0908A2C7FB53}" destId="{C39B547F-777E-4A00-AA08-40583CDB54A6}" srcOrd="0" destOrd="0" parTransId="{78A2003B-8848-4ABC-BE26-B5FE3232B0E6}" sibTransId="{CC5157DD-01D1-470F-8228-F36119EDBC0C}"/>
    <dgm:cxn modelId="{895CF3DC-EADA-4319-9D0E-597E6FC068F1}" srcId="{4C6B788F-9AE2-455E-B5FA-0908A2C7FB53}" destId="{5312F1A8-A92A-458B-B88B-C3D54595A74A}" srcOrd="2" destOrd="0" parTransId="{8009D014-FDAC-40CA-83D0-7DD069A51220}" sibTransId="{2EB628FB-69FB-42F5-A8DB-584CB802AB69}"/>
    <dgm:cxn modelId="{7903A2E3-4132-44FC-8075-6AB0B1C4DCD3}" type="presOf" srcId="{CCCA7B7F-17A2-4134-8E42-EF1F4C86BE38}" destId="{F9463F5E-CD28-4644-8535-1884AC02AD4B}" srcOrd="0" destOrd="0" presId="urn:microsoft.com/office/officeart/2005/8/layout/funnel1"/>
    <dgm:cxn modelId="{11E8F7F3-EDB4-4FBD-B2E5-E08FDED1BC1A}" srcId="{4C6B788F-9AE2-455E-B5FA-0908A2C7FB53}" destId="{E2124E48-E648-4721-A874-29D0C14A1F0E}" srcOrd="3" destOrd="0" parTransId="{F40F031A-BA15-430F-B35B-8AC56CB82DF1}" sibTransId="{641B5C65-3CED-4F30-9AD0-3F048AD3AFD9}"/>
    <dgm:cxn modelId="{660E021E-CC28-4356-A6BA-FA9358F8215C}" type="presParOf" srcId="{2057CB74-38EA-4122-8783-C6FB9B795B82}" destId="{61A3204D-272B-4A3D-A2E8-D55A1F69CD90}" srcOrd="0" destOrd="0" presId="urn:microsoft.com/office/officeart/2005/8/layout/funnel1"/>
    <dgm:cxn modelId="{783B68B5-D57A-457F-8B3A-CE261119F894}" type="presParOf" srcId="{2057CB74-38EA-4122-8783-C6FB9B795B82}" destId="{D49C7C5C-CBBA-4343-B0C0-1FE020928285}" srcOrd="1" destOrd="0" presId="urn:microsoft.com/office/officeart/2005/8/layout/funnel1"/>
    <dgm:cxn modelId="{9DDE5949-FCE2-4DA5-B919-585D2E9F901D}" type="presParOf" srcId="{2057CB74-38EA-4122-8783-C6FB9B795B82}" destId="{6F55AA97-0566-4900-A09B-D5A29C09F4A4}" srcOrd="2" destOrd="0" presId="urn:microsoft.com/office/officeart/2005/8/layout/funnel1"/>
    <dgm:cxn modelId="{98AD249D-2C53-4EDF-B5DE-0C0CBF12E6D2}" type="presParOf" srcId="{2057CB74-38EA-4122-8783-C6FB9B795B82}" destId="{44D0AE09-34B9-4DA7-B83A-C1AB5D1FEACB}" srcOrd="3" destOrd="0" presId="urn:microsoft.com/office/officeart/2005/8/layout/funnel1"/>
    <dgm:cxn modelId="{B6763918-5055-4AC9-B863-B787D056ADC8}" type="presParOf" srcId="{2057CB74-38EA-4122-8783-C6FB9B795B82}" destId="{F9463F5E-CD28-4644-8535-1884AC02AD4B}" srcOrd="4" destOrd="0" presId="urn:microsoft.com/office/officeart/2005/8/layout/funnel1"/>
    <dgm:cxn modelId="{68C35AB7-F2E3-453A-9D60-F38C9CC1579A}" type="presParOf" srcId="{2057CB74-38EA-4122-8783-C6FB9B795B82}" destId="{FB878131-08ED-4B1C-A6EA-4BFF43F9ED53}" srcOrd="5" destOrd="0" presId="urn:microsoft.com/office/officeart/2005/8/layout/funnel1"/>
    <dgm:cxn modelId="{9F7F7FB6-716D-4998-8C73-2D6B6B415071}" type="presParOf" srcId="{2057CB74-38EA-4122-8783-C6FB9B795B82}" destId="{ADA2A7F2-88F8-4294-844D-EB0DD29E9EC2}" srcOrd="6" destOrd="0" presId="urn:microsoft.com/office/officeart/2005/8/layout/funne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A3204D-272B-4A3D-A2E8-D55A1F69CD90}">
      <dsp:nvSpPr>
        <dsp:cNvPr id="0" name=""/>
        <dsp:cNvSpPr/>
      </dsp:nvSpPr>
      <dsp:spPr>
        <a:xfrm>
          <a:off x="1380237" y="220133"/>
          <a:ext cx="4368800" cy="1517226"/>
        </a:xfrm>
        <a:prstGeom prst="ellipse">
          <a:avLst/>
        </a:prstGeom>
        <a:solidFill>
          <a:schemeClr val="accent2">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49C7C5C-CBBA-4343-B0C0-1FE020928285}">
      <dsp:nvSpPr>
        <dsp:cNvPr id="0" name=""/>
        <dsp:cNvSpPr/>
      </dsp:nvSpPr>
      <dsp:spPr>
        <a:xfrm>
          <a:off x="3148077" y="3935306"/>
          <a:ext cx="846666" cy="541866"/>
        </a:xfrm>
        <a:prstGeom prst="downArrow">
          <a:avLst/>
        </a:prstGeom>
        <a:solidFill>
          <a:schemeClr val="accent2">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F55AA97-0566-4900-A09B-D5A29C09F4A4}">
      <dsp:nvSpPr>
        <dsp:cNvPr id="0" name=""/>
        <dsp:cNvSpPr/>
      </dsp:nvSpPr>
      <dsp:spPr>
        <a:xfrm>
          <a:off x="1539410" y="4368800"/>
          <a:ext cx="4064000" cy="1016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7584" tIns="227584" rIns="227584" bIns="227584" numCol="1" spcCol="1270" anchor="ctr" anchorCtr="0">
          <a:noAutofit/>
        </a:bodyPr>
        <a:lstStyle/>
        <a:p>
          <a:pPr marL="0" lvl="0" indent="0" algn="ctr" defTabSz="1422400">
            <a:lnSpc>
              <a:spcPct val="90000"/>
            </a:lnSpc>
            <a:spcBef>
              <a:spcPct val="0"/>
            </a:spcBef>
            <a:spcAft>
              <a:spcPct val="35000"/>
            </a:spcAft>
            <a:buNone/>
          </a:pPr>
          <a:r>
            <a:rPr lang="fr-FR" sz="3200" b="1" kern="1200" dirty="0">
              <a:solidFill>
                <a:schemeClr val="accent2">
                  <a:lumMod val="75000"/>
                </a:schemeClr>
              </a:solidFill>
            </a:rPr>
            <a:t>Biais de confirmation</a:t>
          </a:r>
        </a:p>
      </dsp:txBody>
      <dsp:txXfrm>
        <a:off x="1539410" y="4368800"/>
        <a:ext cx="4064000" cy="1016000"/>
      </dsp:txXfrm>
    </dsp:sp>
    <dsp:sp modelId="{44D0AE09-34B9-4DA7-B83A-C1AB5D1FEACB}">
      <dsp:nvSpPr>
        <dsp:cNvPr id="0" name=""/>
        <dsp:cNvSpPr/>
      </dsp:nvSpPr>
      <dsp:spPr>
        <a:xfrm>
          <a:off x="2968584" y="1854538"/>
          <a:ext cx="1524000" cy="1524000"/>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fr-FR" sz="1600" kern="1200" dirty="0"/>
            <a:t>Généralisation abusive</a:t>
          </a:r>
        </a:p>
      </dsp:txBody>
      <dsp:txXfrm>
        <a:off x="3191769" y="2077723"/>
        <a:ext cx="1077630" cy="1077630"/>
      </dsp:txXfrm>
    </dsp:sp>
    <dsp:sp modelId="{F9463F5E-CD28-4644-8535-1884AC02AD4B}">
      <dsp:nvSpPr>
        <dsp:cNvPr id="0" name=""/>
        <dsp:cNvSpPr/>
      </dsp:nvSpPr>
      <dsp:spPr>
        <a:xfrm>
          <a:off x="1739904" y="715192"/>
          <a:ext cx="1800347" cy="1516014"/>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fr-FR" sz="2000" kern="1200" dirty="0"/>
            <a:t>Sélection biaisée</a:t>
          </a:r>
        </a:p>
      </dsp:txBody>
      <dsp:txXfrm>
        <a:off x="2003559" y="937207"/>
        <a:ext cx="1273037" cy="1071984"/>
      </dsp:txXfrm>
    </dsp:sp>
    <dsp:sp modelId="{FB878131-08ED-4B1C-A6EA-4BFF43F9ED53}">
      <dsp:nvSpPr>
        <dsp:cNvPr id="0" name=""/>
        <dsp:cNvSpPr/>
      </dsp:nvSpPr>
      <dsp:spPr>
        <a:xfrm>
          <a:off x="3689949" y="342730"/>
          <a:ext cx="1524000" cy="1524000"/>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fr-FR" sz="1800" kern="1200" dirty="0"/>
            <a:t>Causalité abusive</a:t>
          </a:r>
        </a:p>
      </dsp:txBody>
      <dsp:txXfrm>
        <a:off x="3913134" y="565915"/>
        <a:ext cx="1077630" cy="1077630"/>
      </dsp:txXfrm>
    </dsp:sp>
    <dsp:sp modelId="{ADA2A7F2-88F8-4294-844D-EB0DD29E9EC2}">
      <dsp:nvSpPr>
        <dsp:cNvPr id="0" name=""/>
        <dsp:cNvSpPr/>
      </dsp:nvSpPr>
      <dsp:spPr>
        <a:xfrm>
          <a:off x="1190265" y="34018"/>
          <a:ext cx="4741333" cy="3793066"/>
        </a:xfrm>
        <a:prstGeom prst="funnel">
          <a:avLst/>
        </a:prstGeom>
        <a:solidFill>
          <a:schemeClr val="lt1">
            <a:alpha val="40000"/>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EC54DBE-80AC-FE46-B167-71D3BA6702EB}" type="datetimeFigureOut">
              <a:rPr lang="fr-FR" smtClean="0"/>
              <a:t>23/11/2023</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ABA7B0D-139E-D642-9105-0C3E6E886103}" type="slidenum">
              <a:rPr lang="fr-FR" smtClean="0"/>
              <a:t>‹N°›</a:t>
            </a:fld>
            <a:endParaRPr lang="fr-FR"/>
          </a:p>
        </p:txBody>
      </p:sp>
    </p:spTree>
    <p:extLst>
      <p:ext uri="{BB962C8B-B14F-4D97-AF65-F5344CB8AC3E}">
        <p14:creationId xmlns:p14="http://schemas.microsoft.com/office/powerpoint/2010/main" val="11413544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www.ncbi.nlm.nih.gov/pubmed/23050509"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Voir doc </a:t>
            </a:r>
            <a:r>
              <a:rPr lang="fr-FR" dirty="0" err="1"/>
              <a:t>Ifé</a:t>
            </a:r>
            <a:endParaRPr lang="fr-FR" dirty="0"/>
          </a:p>
        </p:txBody>
      </p:sp>
      <p:sp>
        <p:nvSpPr>
          <p:cNvPr id="4" name="Espace réservé du numéro de diapositive 3"/>
          <p:cNvSpPr>
            <a:spLocks noGrp="1"/>
          </p:cNvSpPr>
          <p:nvPr>
            <p:ph type="sldNum" sz="quarter" idx="5"/>
          </p:nvPr>
        </p:nvSpPr>
        <p:spPr/>
        <p:txBody>
          <a:bodyPr/>
          <a:lstStyle/>
          <a:p>
            <a:fld id="{B1E1A311-9F98-8443-AC35-21750A04FF34}" type="slidenum">
              <a:rPr lang="fr-FR" smtClean="0"/>
              <a:t>4</a:t>
            </a:fld>
            <a:endParaRPr lang="fr-FR"/>
          </a:p>
        </p:txBody>
      </p:sp>
    </p:spTree>
    <p:extLst>
      <p:ext uri="{BB962C8B-B14F-4D97-AF65-F5344CB8AC3E}">
        <p14:creationId xmlns:p14="http://schemas.microsoft.com/office/powerpoint/2010/main" val="11397744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Ce biais de confirmation est-il toujours à l’œuvre? il arrive parfois que le mal contamine des revues scientifiques, y compris les plus prestigieuses. Un certain </a:t>
            </a:r>
            <a:r>
              <a:rPr lang="fr-FR" dirty="0" err="1"/>
              <a:t>Messerli</a:t>
            </a:r>
            <a:r>
              <a:rPr lang="fr-FR" dirty="0"/>
              <a:t> a ainsi réussi à faire passer dans le </a:t>
            </a:r>
            <a:r>
              <a:rPr lang="fr-FR" i="1" dirty="0"/>
              <a:t>New </a:t>
            </a:r>
            <a:r>
              <a:rPr lang="fr-FR" i="1" dirty="0" err="1"/>
              <a:t>England</a:t>
            </a:r>
            <a:r>
              <a:rPr lang="fr-FR" i="1" dirty="0"/>
              <a:t> Journal of </a:t>
            </a:r>
            <a:r>
              <a:rPr lang="fr-FR" i="1" dirty="0" err="1"/>
              <a:t>Medicine</a:t>
            </a:r>
            <a:r>
              <a:rPr lang="fr-FR" dirty="0"/>
              <a:t> </a:t>
            </a:r>
            <a:r>
              <a:rPr lang="fr-FR" dirty="0">
                <a:hlinkClick r:id="rId3"/>
              </a:rPr>
              <a:t>un papier</a:t>
            </a:r>
            <a:r>
              <a:rPr lang="fr-FR" dirty="0"/>
              <a:t> dans lequel il discute de l’effet de la consommation de chocolat sur l’amélioration des fonctions cognitives. Pourquoi pas, après tout ? Le hic, c’est que la seule chose que </a:t>
            </a:r>
            <a:r>
              <a:rPr lang="fr-FR" dirty="0" err="1"/>
              <a:t>Messerli</a:t>
            </a:r>
            <a:r>
              <a:rPr lang="fr-FR" dirty="0"/>
              <a:t> ait trouvé à se mettre sous la dent, si on ose dire, c’est la corrélation entre le nombre de prix Nobel par pays (depuis sa création en 1901) et la consommation annuelle (actuelle) de chocolat par habitant !</a:t>
            </a:r>
          </a:p>
        </p:txBody>
      </p:sp>
      <p:sp>
        <p:nvSpPr>
          <p:cNvPr id="4" name="Espace réservé du numéro de diapositive 3"/>
          <p:cNvSpPr>
            <a:spLocks noGrp="1"/>
          </p:cNvSpPr>
          <p:nvPr>
            <p:ph type="sldNum" sz="quarter" idx="10"/>
          </p:nvPr>
        </p:nvSpPr>
        <p:spPr/>
        <p:txBody>
          <a:bodyPr/>
          <a:lstStyle/>
          <a:p>
            <a:fld id="{B2589E50-5EEA-4455-8691-834240120B06}" type="slidenum">
              <a:rPr lang="fr-FR" smtClean="0"/>
              <a:pPr/>
              <a:t>5</a:t>
            </a:fld>
            <a:endParaRPr lang="fr-FR"/>
          </a:p>
        </p:txBody>
      </p:sp>
    </p:spTree>
    <p:extLst>
      <p:ext uri="{BB962C8B-B14F-4D97-AF65-F5344CB8AC3E}">
        <p14:creationId xmlns:p14="http://schemas.microsoft.com/office/powerpoint/2010/main" val="25509325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40% des français n’acceptent pas le consensus scientifique (Vu, France 5, 21/11)</a:t>
            </a:r>
          </a:p>
        </p:txBody>
      </p:sp>
      <p:sp>
        <p:nvSpPr>
          <p:cNvPr id="4" name="Espace réservé du numéro de diapositive 3"/>
          <p:cNvSpPr>
            <a:spLocks noGrp="1"/>
          </p:cNvSpPr>
          <p:nvPr>
            <p:ph type="sldNum" sz="quarter" idx="5"/>
          </p:nvPr>
        </p:nvSpPr>
        <p:spPr/>
        <p:txBody>
          <a:bodyPr/>
          <a:lstStyle/>
          <a:p>
            <a:fld id="{B1E1A311-9F98-8443-AC35-21750A04FF34}" type="slidenum">
              <a:rPr lang="fr-FR" smtClean="0"/>
              <a:t>6</a:t>
            </a:fld>
            <a:endParaRPr lang="fr-FR"/>
          </a:p>
        </p:txBody>
      </p:sp>
    </p:spTree>
    <p:extLst>
      <p:ext uri="{BB962C8B-B14F-4D97-AF65-F5344CB8AC3E}">
        <p14:creationId xmlns:p14="http://schemas.microsoft.com/office/powerpoint/2010/main" val="6902609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B1E1A311-9F98-8443-AC35-21750A04FF34}" type="slidenum">
              <a:rPr lang="fr-FR" smtClean="0"/>
              <a:t>7</a:t>
            </a:fld>
            <a:endParaRPr lang="fr-FR"/>
          </a:p>
        </p:txBody>
      </p:sp>
    </p:spTree>
    <p:extLst>
      <p:ext uri="{BB962C8B-B14F-4D97-AF65-F5344CB8AC3E}">
        <p14:creationId xmlns:p14="http://schemas.microsoft.com/office/powerpoint/2010/main" val="36186984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Kant, critique de la raison pure: </a:t>
            </a:r>
            <a:r>
              <a:rPr lang="fr-FR" b="1" dirty="0"/>
              <a:t>A. Croire et savoir</a:t>
            </a:r>
          </a:p>
          <a:p>
            <a:r>
              <a:rPr lang="fr-FR" dirty="0"/>
              <a:t>La croyance est l’acte subjectif de tenir pour vrai; si c’est pour des raisons objectives, on l’appelle conviction; pour des raisons subjectives seulement, persuasion. La pierre de touche de la croyance est donc dans l’objet, sur lequel chacun s’accorde. Seule la conviction est communicable de droit; la persuasion, il faut la garder pour soi.</a:t>
            </a:r>
          </a:p>
          <a:p>
            <a:r>
              <a:rPr lang="fr-FR" dirty="0"/>
              <a:t>La conviction comporte trois degrés: l’opinion, la foi, le savoir. L’opinion est consciente de son insuffisance subjective et objective; la foi est consciente d’être subjectivement ferme, mais objectivement insuffisante; le savoir est conscient d’être subjectivement et objectivement certain. En mathématiques, il n’y a de place ni pour l’opinion ni pour la foi; en métaphysique, il n’y a de place que pour la foi, qui est une forme de modestie de la raison, en même temps qu’une absolue confiance intime. La foi ne sert pas à prouver l’existence des objets de la métaphysique; mais les objets de la métaphysique peuvent se réfugier dans la foi, à défaut de faire partie du savoir. La morale, en revanche, contraint chacun à croire, pour soi-même, à la liberté, à une vie future et à l’existence d’un Dieu: ce sont les postulats de la raison pratique.</a:t>
            </a:r>
          </a:p>
          <a:p>
            <a:endParaRPr lang="fr-FR" dirty="0"/>
          </a:p>
        </p:txBody>
      </p:sp>
      <p:sp>
        <p:nvSpPr>
          <p:cNvPr id="4" name="Espace réservé du numéro de diapositive 3"/>
          <p:cNvSpPr>
            <a:spLocks noGrp="1"/>
          </p:cNvSpPr>
          <p:nvPr>
            <p:ph type="sldNum" sz="quarter" idx="5"/>
          </p:nvPr>
        </p:nvSpPr>
        <p:spPr/>
        <p:txBody>
          <a:bodyPr/>
          <a:lstStyle/>
          <a:p>
            <a:fld id="{B1E1A311-9F98-8443-AC35-21750A04FF34}" type="slidenum">
              <a:rPr lang="fr-FR" smtClean="0"/>
              <a:t>8</a:t>
            </a:fld>
            <a:endParaRPr lang="fr-FR"/>
          </a:p>
        </p:txBody>
      </p:sp>
    </p:spTree>
    <p:extLst>
      <p:ext uri="{BB962C8B-B14F-4D97-AF65-F5344CB8AC3E}">
        <p14:creationId xmlns:p14="http://schemas.microsoft.com/office/powerpoint/2010/main" val="14569453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11FD2A5-7645-F24B-9AD6-19C402F5FF99}"/>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A6A9B01B-3D81-8142-B1E5-499A250277E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09DECB69-95CA-0D4A-B182-2824CEF2D678}"/>
              </a:ext>
            </a:extLst>
          </p:cNvPr>
          <p:cNvSpPr>
            <a:spLocks noGrp="1"/>
          </p:cNvSpPr>
          <p:nvPr>
            <p:ph type="dt" sz="half" idx="10"/>
          </p:nvPr>
        </p:nvSpPr>
        <p:spPr/>
        <p:txBody>
          <a:bodyPr/>
          <a:lstStyle/>
          <a:p>
            <a:fld id="{7B56F593-D378-4C48-9B19-8265302E3573}" type="datetimeFigureOut">
              <a:rPr lang="fr-FR" smtClean="0"/>
              <a:t>23/11/2023</a:t>
            </a:fld>
            <a:endParaRPr lang="fr-FR"/>
          </a:p>
        </p:txBody>
      </p:sp>
      <p:sp>
        <p:nvSpPr>
          <p:cNvPr id="5" name="Espace réservé du pied de page 4">
            <a:extLst>
              <a:ext uri="{FF2B5EF4-FFF2-40B4-BE49-F238E27FC236}">
                <a16:creationId xmlns:a16="http://schemas.microsoft.com/office/drawing/2014/main" id="{163D1989-4C05-9D43-90BD-EFB0D5F0B702}"/>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549529DA-ACCA-BC40-8282-41F805188E32}"/>
              </a:ext>
            </a:extLst>
          </p:cNvPr>
          <p:cNvSpPr>
            <a:spLocks noGrp="1"/>
          </p:cNvSpPr>
          <p:nvPr>
            <p:ph type="sldNum" sz="quarter" idx="12"/>
          </p:nvPr>
        </p:nvSpPr>
        <p:spPr/>
        <p:txBody>
          <a:bodyPr/>
          <a:lstStyle/>
          <a:p>
            <a:fld id="{BC946A62-CF7C-B849-BC41-C1DE492E5CA5}" type="slidenum">
              <a:rPr lang="fr-FR" smtClean="0"/>
              <a:t>‹N°›</a:t>
            </a:fld>
            <a:endParaRPr lang="fr-FR"/>
          </a:p>
        </p:txBody>
      </p:sp>
    </p:spTree>
    <p:extLst>
      <p:ext uri="{BB962C8B-B14F-4D97-AF65-F5344CB8AC3E}">
        <p14:creationId xmlns:p14="http://schemas.microsoft.com/office/powerpoint/2010/main" val="31033043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628A1B7-AF55-FD4E-8C7D-9F80F725CE8E}"/>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A6514980-9254-B144-A619-E4D2896C342E}"/>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857A2B4B-E3E0-BF44-ACC8-FD8D91173BD1}"/>
              </a:ext>
            </a:extLst>
          </p:cNvPr>
          <p:cNvSpPr>
            <a:spLocks noGrp="1"/>
          </p:cNvSpPr>
          <p:nvPr>
            <p:ph type="dt" sz="half" idx="10"/>
          </p:nvPr>
        </p:nvSpPr>
        <p:spPr/>
        <p:txBody>
          <a:bodyPr/>
          <a:lstStyle/>
          <a:p>
            <a:fld id="{7B56F593-D378-4C48-9B19-8265302E3573}" type="datetimeFigureOut">
              <a:rPr lang="fr-FR" smtClean="0"/>
              <a:t>23/11/2023</a:t>
            </a:fld>
            <a:endParaRPr lang="fr-FR"/>
          </a:p>
        </p:txBody>
      </p:sp>
      <p:sp>
        <p:nvSpPr>
          <p:cNvPr id="5" name="Espace réservé du pied de page 4">
            <a:extLst>
              <a:ext uri="{FF2B5EF4-FFF2-40B4-BE49-F238E27FC236}">
                <a16:creationId xmlns:a16="http://schemas.microsoft.com/office/drawing/2014/main" id="{9ECEF13A-0554-A24F-9DBF-E2D96CC7DE6B}"/>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CD496D2F-75F2-274C-AF38-462E213BD88F}"/>
              </a:ext>
            </a:extLst>
          </p:cNvPr>
          <p:cNvSpPr>
            <a:spLocks noGrp="1"/>
          </p:cNvSpPr>
          <p:nvPr>
            <p:ph type="sldNum" sz="quarter" idx="12"/>
          </p:nvPr>
        </p:nvSpPr>
        <p:spPr/>
        <p:txBody>
          <a:bodyPr/>
          <a:lstStyle/>
          <a:p>
            <a:fld id="{BC946A62-CF7C-B849-BC41-C1DE492E5CA5}" type="slidenum">
              <a:rPr lang="fr-FR" smtClean="0"/>
              <a:t>‹N°›</a:t>
            </a:fld>
            <a:endParaRPr lang="fr-FR"/>
          </a:p>
        </p:txBody>
      </p:sp>
    </p:spTree>
    <p:extLst>
      <p:ext uri="{BB962C8B-B14F-4D97-AF65-F5344CB8AC3E}">
        <p14:creationId xmlns:p14="http://schemas.microsoft.com/office/powerpoint/2010/main" val="24815678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69511D22-9ACF-3E46-B5F2-61A7164C7E44}"/>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C26E0870-63B6-C441-8C56-CA55EA12BBC4}"/>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2CF32C9F-E55C-7442-AAA7-89A972B7C7CA}"/>
              </a:ext>
            </a:extLst>
          </p:cNvPr>
          <p:cNvSpPr>
            <a:spLocks noGrp="1"/>
          </p:cNvSpPr>
          <p:nvPr>
            <p:ph type="dt" sz="half" idx="10"/>
          </p:nvPr>
        </p:nvSpPr>
        <p:spPr/>
        <p:txBody>
          <a:bodyPr/>
          <a:lstStyle/>
          <a:p>
            <a:fld id="{7B56F593-D378-4C48-9B19-8265302E3573}" type="datetimeFigureOut">
              <a:rPr lang="fr-FR" smtClean="0"/>
              <a:t>23/11/2023</a:t>
            </a:fld>
            <a:endParaRPr lang="fr-FR"/>
          </a:p>
        </p:txBody>
      </p:sp>
      <p:sp>
        <p:nvSpPr>
          <p:cNvPr id="5" name="Espace réservé du pied de page 4">
            <a:extLst>
              <a:ext uri="{FF2B5EF4-FFF2-40B4-BE49-F238E27FC236}">
                <a16:creationId xmlns:a16="http://schemas.microsoft.com/office/drawing/2014/main" id="{B3B5335F-1047-A245-835F-6AD079BE3620}"/>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39B528FD-DD55-0A4B-8E86-93DF3B508013}"/>
              </a:ext>
            </a:extLst>
          </p:cNvPr>
          <p:cNvSpPr>
            <a:spLocks noGrp="1"/>
          </p:cNvSpPr>
          <p:nvPr>
            <p:ph type="sldNum" sz="quarter" idx="12"/>
          </p:nvPr>
        </p:nvSpPr>
        <p:spPr/>
        <p:txBody>
          <a:bodyPr/>
          <a:lstStyle/>
          <a:p>
            <a:fld id="{BC946A62-CF7C-B849-BC41-C1DE492E5CA5}" type="slidenum">
              <a:rPr lang="fr-FR" smtClean="0"/>
              <a:t>‹N°›</a:t>
            </a:fld>
            <a:endParaRPr lang="fr-FR"/>
          </a:p>
        </p:txBody>
      </p:sp>
    </p:spTree>
    <p:extLst>
      <p:ext uri="{BB962C8B-B14F-4D97-AF65-F5344CB8AC3E}">
        <p14:creationId xmlns:p14="http://schemas.microsoft.com/office/powerpoint/2010/main" val="10443598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11/23/23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a:t>
            </a:fld>
            <a:endParaRPr lang="en-US" dirty="0"/>
          </a:p>
        </p:txBody>
      </p:sp>
    </p:spTree>
    <p:extLst>
      <p:ext uri="{BB962C8B-B14F-4D97-AF65-F5344CB8AC3E}">
        <p14:creationId xmlns:p14="http://schemas.microsoft.com/office/powerpoint/2010/main" val="8288582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E547FC4-5C47-C44D-8649-815D86B0661F}"/>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C936A456-F0A6-D74A-9366-751539F4E13D}"/>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625AA489-ACF9-E044-B4E2-4414E830B164}"/>
              </a:ext>
            </a:extLst>
          </p:cNvPr>
          <p:cNvSpPr>
            <a:spLocks noGrp="1"/>
          </p:cNvSpPr>
          <p:nvPr>
            <p:ph type="dt" sz="half" idx="10"/>
          </p:nvPr>
        </p:nvSpPr>
        <p:spPr/>
        <p:txBody>
          <a:bodyPr/>
          <a:lstStyle/>
          <a:p>
            <a:fld id="{7B56F593-D378-4C48-9B19-8265302E3573}" type="datetimeFigureOut">
              <a:rPr lang="fr-FR" smtClean="0"/>
              <a:t>23/11/2023</a:t>
            </a:fld>
            <a:endParaRPr lang="fr-FR"/>
          </a:p>
        </p:txBody>
      </p:sp>
      <p:sp>
        <p:nvSpPr>
          <p:cNvPr id="5" name="Espace réservé du pied de page 4">
            <a:extLst>
              <a:ext uri="{FF2B5EF4-FFF2-40B4-BE49-F238E27FC236}">
                <a16:creationId xmlns:a16="http://schemas.microsoft.com/office/drawing/2014/main" id="{8D0D8A6D-9F36-EC42-969E-0480A5C241BA}"/>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DB371498-4C7C-5148-9288-D3F8D1AABE61}"/>
              </a:ext>
            </a:extLst>
          </p:cNvPr>
          <p:cNvSpPr>
            <a:spLocks noGrp="1"/>
          </p:cNvSpPr>
          <p:nvPr>
            <p:ph type="sldNum" sz="quarter" idx="12"/>
          </p:nvPr>
        </p:nvSpPr>
        <p:spPr/>
        <p:txBody>
          <a:bodyPr/>
          <a:lstStyle/>
          <a:p>
            <a:fld id="{BC946A62-CF7C-B849-BC41-C1DE492E5CA5}" type="slidenum">
              <a:rPr lang="fr-FR" smtClean="0"/>
              <a:t>‹N°›</a:t>
            </a:fld>
            <a:endParaRPr lang="fr-FR"/>
          </a:p>
        </p:txBody>
      </p:sp>
    </p:spTree>
    <p:extLst>
      <p:ext uri="{BB962C8B-B14F-4D97-AF65-F5344CB8AC3E}">
        <p14:creationId xmlns:p14="http://schemas.microsoft.com/office/powerpoint/2010/main" val="4887299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67D6A39-13AF-D44F-967F-1B3319396826}"/>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3F5479D3-F967-B746-976C-2C9F9998933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A4976C8D-AD09-FB4A-AFEE-BFB97EC49E14}"/>
              </a:ext>
            </a:extLst>
          </p:cNvPr>
          <p:cNvSpPr>
            <a:spLocks noGrp="1"/>
          </p:cNvSpPr>
          <p:nvPr>
            <p:ph type="dt" sz="half" idx="10"/>
          </p:nvPr>
        </p:nvSpPr>
        <p:spPr/>
        <p:txBody>
          <a:bodyPr/>
          <a:lstStyle/>
          <a:p>
            <a:fld id="{7B56F593-D378-4C48-9B19-8265302E3573}" type="datetimeFigureOut">
              <a:rPr lang="fr-FR" smtClean="0"/>
              <a:t>23/11/2023</a:t>
            </a:fld>
            <a:endParaRPr lang="fr-FR"/>
          </a:p>
        </p:txBody>
      </p:sp>
      <p:sp>
        <p:nvSpPr>
          <p:cNvPr id="5" name="Espace réservé du pied de page 4">
            <a:extLst>
              <a:ext uri="{FF2B5EF4-FFF2-40B4-BE49-F238E27FC236}">
                <a16:creationId xmlns:a16="http://schemas.microsoft.com/office/drawing/2014/main" id="{FD22EC64-437D-D840-A0A5-61A531B0EB37}"/>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D0F855AD-EC86-BC4F-BCA0-6B6370E832D2}"/>
              </a:ext>
            </a:extLst>
          </p:cNvPr>
          <p:cNvSpPr>
            <a:spLocks noGrp="1"/>
          </p:cNvSpPr>
          <p:nvPr>
            <p:ph type="sldNum" sz="quarter" idx="12"/>
          </p:nvPr>
        </p:nvSpPr>
        <p:spPr/>
        <p:txBody>
          <a:bodyPr/>
          <a:lstStyle/>
          <a:p>
            <a:fld id="{BC946A62-CF7C-B849-BC41-C1DE492E5CA5}" type="slidenum">
              <a:rPr lang="fr-FR" smtClean="0"/>
              <a:t>‹N°›</a:t>
            </a:fld>
            <a:endParaRPr lang="fr-FR"/>
          </a:p>
        </p:txBody>
      </p:sp>
    </p:spTree>
    <p:extLst>
      <p:ext uri="{BB962C8B-B14F-4D97-AF65-F5344CB8AC3E}">
        <p14:creationId xmlns:p14="http://schemas.microsoft.com/office/powerpoint/2010/main" val="8314364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1BB77A6-5E38-FA4C-94C7-2BD70DC53B8B}"/>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5181236F-64F4-C24D-9CEB-78B88C0EBB02}"/>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EE2A4E50-192D-F449-B447-7C32B432DE8F}"/>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1F6CAB9B-FA2F-1B4C-8A6E-FFBDFD59E50E}"/>
              </a:ext>
            </a:extLst>
          </p:cNvPr>
          <p:cNvSpPr>
            <a:spLocks noGrp="1"/>
          </p:cNvSpPr>
          <p:nvPr>
            <p:ph type="dt" sz="half" idx="10"/>
          </p:nvPr>
        </p:nvSpPr>
        <p:spPr/>
        <p:txBody>
          <a:bodyPr/>
          <a:lstStyle/>
          <a:p>
            <a:fld id="{7B56F593-D378-4C48-9B19-8265302E3573}" type="datetimeFigureOut">
              <a:rPr lang="fr-FR" smtClean="0"/>
              <a:t>23/11/2023</a:t>
            </a:fld>
            <a:endParaRPr lang="fr-FR"/>
          </a:p>
        </p:txBody>
      </p:sp>
      <p:sp>
        <p:nvSpPr>
          <p:cNvPr id="6" name="Espace réservé du pied de page 5">
            <a:extLst>
              <a:ext uri="{FF2B5EF4-FFF2-40B4-BE49-F238E27FC236}">
                <a16:creationId xmlns:a16="http://schemas.microsoft.com/office/drawing/2014/main" id="{90ECC013-FD73-F541-AB6A-BF4D79FD4B85}"/>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0F93E2FF-98B9-6045-BBBA-EC8659D06623}"/>
              </a:ext>
            </a:extLst>
          </p:cNvPr>
          <p:cNvSpPr>
            <a:spLocks noGrp="1"/>
          </p:cNvSpPr>
          <p:nvPr>
            <p:ph type="sldNum" sz="quarter" idx="12"/>
          </p:nvPr>
        </p:nvSpPr>
        <p:spPr/>
        <p:txBody>
          <a:bodyPr/>
          <a:lstStyle/>
          <a:p>
            <a:fld id="{BC946A62-CF7C-B849-BC41-C1DE492E5CA5}" type="slidenum">
              <a:rPr lang="fr-FR" smtClean="0"/>
              <a:t>‹N°›</a:t>
            </a:fld>
            <a:endParaRPr lang="fr-FR"/>
          </a:p>
        </p:txBody>
      </p:sp>
    </p:spTree>
    <p:extLst>
      <p:ext uri="{BB962C8B-B14F-4D97-AF65-F5344CB8AC3E}">
        <p14:creationId xmlns:p14="http://schemas.microsoft.com/office/powerpoint/2010/main" val="18048102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F76EEE0-45A6-D24F-91DF-2C0DDC9D7ED7}"/>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31CB54DD-AAFC-9D42-8AC7-9F70BA8825F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81F60D86-CD11-9044-BCD2-F9D56F6D7C41}"/>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A634F0D6-1273-B649-BDCD-F01E66BE32F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91B90684-4148-504C-BBF5-9A762C1E7831}"/>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71AB502C-5890-084E-BDE4-C2D9CAD41CFB}"/>
              </a:ext>
            </a:extLst>
          </p:cNvPr>
          <p:cNvSpPr>
            <a:spLocks noGrp="1"/>
          </p:cNvSpPr>
          <p:nvPr>
            <p:ph type="dt" sz="half" idx="10"/>
          </p:nvPr>
        </p:nvSpPr>
        <p:spPr/>
        <p:txBody>
          <a:bodyPr/>
          <a:lstStyle/>
          <a:p>
            <a:fld id="{7B56F593-D378-4C48-9B19-8265302E3573}" type="datetimeFigureOut">
              <a:rPr lang="fr-FR" smtClean="0"/>
              <a:t>23/11/2023</a:t>
            </a:fld>
            <a:endParaRPr lang="fr-FR"/>
          </a:p>
        </p:txBody>
      </p:sp>
      <p:sp>
        <p:nvSpPr>
          <p:cNvPr id="8" name="Espace réservé du pied de page 7">
            <a:extLst>
              <a:ext uri="{FF2B5EF4-FFF2-40B4-BE49-F238E27FC236}">
                <a16:creationId xmlns:a16="http://schemas.microsoft.com/office/drawing/2014/main" id="{05348571-3672-AB48-9579-AC1569DB2B3E}"/>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4FA71737-239C-934C-A129-2EBA8D1547A6}"/>
              </a:ext>
            </a:extLst>
          </p:cNvPr>
          <p:cNvSpPr>
            <a:spLocks noGrp="1"/>
          </p:cNvSpPr>
          <p:nvPr>
            <p:ph type="sldNum" sz="quarter" idx="12"/>
          </p:nvPr>
        </p:nvSpPr>
        <p:spPr/>
        <p:txBody>
          <a:bodyPr/>
          <a:lstStyle/>
          <a:p>
            <a:fld id="{BC946A62-CF7C-B849-BC41-C1DE492E5CA5}" type="slidenum">
              <a:rPr lang="fr-FR" smtClean="0"/>
              <a:t>‹N°›</a:t>
            </a:fld>
            <a:endParaRPr lang="fr-FR"/>
          </a:p>
        </p:txBody>
      </p:sp>
    </p:spTree>
    <p:extLst>
      <p:ext uri="{BB962C8B-B14F-4D97-AF65-F5344CB8AC3E}">
        <p14:creationId xmlns:p14="http://schemas.microsoft.com/office/powerpoint/2010/main" val="21476244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0A771FD-1830-674F-B7F4-27D88C4CEE5E}"/>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6E287A29-9FED-304C-B3B0-E6AC63EA8D9C}"/>
              </a:ext>
            </a:extLst>
          </p:cNvPr>
          <p:cNvSpPr>
            <a:spLocks noGrp="1"/>
          </p:cNvSpPr>
          <p:nvPr>
            <p:ph type="dt" sz="half" idx="10"/>
          </p:nvPr>
        </p:nvSpPr>
        <p:spPr/>
        <p:txBody>
          <a:bodyPr/>
          <a:lstStyle/>
          <a:p>
            <a:fld id="{7B56F593-D378-4C48-9B19-8265302E3573}" type="datetimeFigureOut">
              <a:rPr lang="fr-FR" smtClean="0"/>
              <a:t>23/11/2023</a:t>
            </a:fld>
            <a:endParaRPr lang="fr-FR"/>
          </a:p>
        </p:txBody>
      </p:sp>
      <p:sp>
        <p:nvSpPr>
          <p:cNvPr id="4" name="Espace réservé du pied de page 3">
            <a:extLst>
              <a:ext uri="{FF2B5EF4-FFF2-40B4-BE49-F238E27FC236}">
                <a16:creationId xmlns:a16="http://schemas.microsoft.com/office/drawing/2014/main" id="{334C4B62-AA58-654F-88D5-0C76481296E6}"/>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A197B6EA-E6D5-B442-ADC5-B943DC94A6E7}"/>
              </a:ext>
            </a:extLst>
          </p:cNvPr>
          <p:cNvSpPr>
            <a:spLocks noGrp="1"/>
          </p:cNvSpPr>
          <p:nvPr>
            <p:ph type="sldNum" sz="quarter" idx="12"/>
          </p:nvPr>
        </p:nvSpPr>
        <p:spPr/>
        <p:txBody>
          <a:bodyPr/>
          <a:lstStyle/>
          <a:p>
            <a:fld id="{BC946A62-CF7C-B849-BC41-C1DE492E5CA5}" type="slidenum">
              <a:rPr lang="fr-FR" smtClean="0"/>
              <a:t>‹N°›</a:t>
            </a:fld>
            <a:endParaRPr lang="fr-FR"/>
          </a:p>
        </p:txBody>
      </p:sp>
    </p:spTree>
    <p:extLst>
      <p:ext uri="{BB962C8B-B14F-4D97-AF65-F5344CB8AC3E}">
        <p14:creationId xmlns:p14="http://schemas.microsoft.com/office/powerpoint/2010/main" val="10826260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4404A0CE-F729-864C-B732-941D9E64AA07}"/>
              </a:ext>
            </a:extLst>
          </p:cNvPr>
          <p:cNvSpPr>
            <a:spLocks noGrp="1"/>
          </p:cNvSpPr>
          <p:nvPr>
            <p:ph type="dt" sz="half" idx="10"/>
          </p:nvPr>
        </p:nvSpPr>
        <p:spPr/>
        <p:txBody>
          <a:bodyPr/>
          <a:lstStyle/>
          <a:p>
            <a:fld id="{7B56F593-D378-4C48-9B19-8265302E3573}" type="datetimeFigureOut">
              <a:rPr lang="fr-FR" smtClean="0"/>
              <a:t>23/11/2023</a:t>
            </a:fld>
            <a:endParaRPr lang="fr-FR"/>
          </a:p>
        </p:txBody>
      </p:sp>
      <p:sp>
        <p:nvSpPr>
          <p:cNvPr id="3" name="Espace réservé du pied de page 2">
            <a:extLst>
              <a:ext uri="{FF2B5EF4-FFF2-40B4-BE49-F238E27FC236}">
                <a16:creationId xmlns:a16="http://schemas.microsoft.com/office/drawing/2014/main" id="{45934710-FCA9-2349-96CE-B6EB0B56FE7E}"/>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A7B94660-A480-2946-8B46-536B1560AF5C}"/>
              </a:ext>
            </a:extLst>
          </p:cNvPr>
          <p:cNvSpPr>
            <a:spLocks noGrp="1"/>
          </p:cNvSpPr>
          <p:nvPr>
            <p:ph type="sldNum" sz="quarter" idx="12"/>
          </p:nvPr>
        </p:nvSpPr>
        <p:spPr/>
        <p:txBody>
          <a:bodyPr/>
          <a:lstStyle/>
          <a:p>
            <a:fld id="{BC946A62-CF7C-B849-BC41-C1DE492E5CA5}" type="slidenum">
              <a:rPr lang="fr-FR" smtClean="0"/>
              <a:t>‹N°›</a:t>
            </a:fld>
            <a:endParaRPr lang="fr-FR"/>
          </a:p>
        </p:txBody>
      </p:sp>
    </p:spTree>
    <p:extLst>
      <p:ext uri="{BB962C8B-B14F-4D97-AF65-F5344CB8AC3E}">
        <p14:creationId xmlns:p14="http://schemas.microsoft.com/office/powerpoint/2010/main" val="18157876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7B88312-79F9-E243-BCE3-DB70B9A9F1D1}"/>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F674B21B-85FE-7D48-B874-DA5025E7D02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BC5E9726-112B-1B4B-ACF6-5CAC0F029DA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56367D4F-80F9-394A-B25D-3A8CAA525B00}"/>
              </a:ext>
            </a:extLst>
          </p:cNvPr>
          <p:cNvSpPr>
            <a:spLocks noGrp="1"/>
          </p:cNvSpPr>
          <p:nvPr>
            <p:ph type="dt" sz="half" idx="10"/>
          </p:nvPr>
        </p:nvSpPr>
        <p:spPr/>
        <p:txBody>
          <a:bodyPr/>
          <a:lstStyle/>
          <a:p>
            <a:fld id="{7B56F593-D378-4C48-9B19-8265302E3573}" type="datetimeFigureOut">
              <a:rPr lang="fr-FR" smtClean="0"/>
              <a:t>23/11/2023</a:t>
            </a:fld>
            <a:endParaRPr lang="fr-FR"/>
          </a:p>
        </p:txBody>
      </p:sp>
      <p:sp>
        <p:nvSpPr>
          <p:cNvPr id="6" name="Espace réservé du pied de page 5">
            <a:extLst>
              <a:ext uri="{FF2B5EF4-FFF2-40B4-BE49-F238E27FC236}">
                <a16:creationId xmlns:a16="http://schemas.microsoft.com/office/drawing/2014/main" id="{FE57E0F5-DDC4-A748-B118-24EE2D89AC4D}"/>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59A4CEE2-D2FA-614D-BBDB-096F8170140B}"/>
              </a:ext>
            </a:extLst>
          </p:cNvPr>
          <p:cNvSpPr>
            <a:spLocks noGrp="1"/>
          </p:cNvSpPr>
          <p:nvPr>
            <p:ph type="sldNum" sz="quarter" idx="12"/>
          </p:nvPr>
        </p:nvSpPr>
        <p:spPr/>
        <p:txBody>
          <a:bodyPr/>
          <a:lstStyle/>
          <a:p>
            <a:fld id="{BC946A62-CF7C-B849-BC41-C1DE492E5CA5}" type="slidenum">
              <a:rPr lang="fr-FR" smtClean="0"/>
              <a:t>‹N°›</a:t>
            </a:fld>
            <a:endParaRPr lang="fr-FR"/>
          </a:p>
        </p:txBody>
      </p:sp>
    </p:spTree>
    <p:extLst>
      <p:ext uri="{BB962C8B-B14F-4D97-AF65-F5344CB8AC3E}">
        <p14:creationId xmlns:p14="http://schemas.microsoft.com/office/powerpoint/2010/main" val="35758358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A5705C3-7EA2-EA4C-81F3-7E421D65CC2C}"/>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B18D81D4-CD92-6544-8F40-C80B95171B6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C79CDD0D-10AE-F642-B616-355B6A02FF0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526478A4-E3EE-D84B-9437-BD3174C9610E}"/>
              </a:ext>
            </a:extLst>
          </p:cNvPr>
          <p:cNvSpPr>
            <a:spLocks noGrp="1"/>
          </p:cNvSpPr>
          <p:nvPr>
            <p:ph type="dt" sz="half" idx="10"/>
          </p:nvPr>
        </p:nvSpPr>
        <p:spPr/>
        <p:txBody>
          <a:bodyPr/>
          <a:lstStyle/>
          <a:p>
            <a:fld id="{7B56F593-D378-4C48-9B19-8265302E3573}" type="datetimeFigureOut">
              <a:rPr lang="fr-FR" smtClean="0"/>
              <a:t>23/11/2023</a:t>
            </a:fld>
            <a:endParaRPr lang="fr-FR"/>
          </a:p>
        </p:txBody>
      </p:sp>
      <p:sp>
        <p:nvSpPr>
          <p:cNvPr id="6" name="Espace réservé du pied de page 5">
            <a:extLst>
              <a:ext uri="{FF2B5EF4-FFF2-40B4-BE49-F238E27FC236}">
                <a16:creationId xmlns:a16="http://schemas.microsoft.com/office/drawing/2014/main" id="{8AF962D2-1DFB-7B44-ADF5-514111A8F06F}"/>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ECDDDF5F-50C5-6049-8BD0-AE2209A3DE7D}"/>
              </a:ext>
            </a:extLst>
          </p:cNvPr>
          <p:cNvSpPr>
            <a:spLocks noGrp="1"/>
          </p:cNvSpPr>
          <p:nvPr>
            <p:ph type="sldNum" sz="quarter" idx="12"/>
          </p:nvPr>
        </p:nvSpPr>
        <p:spPr/>
        <p:txBody>
          <a:bodyPr/>
          <a:lstStyle/>
          <a:p>
            <a:fld id="{BC946A62-CF7C-B849-BC41-C1DE492E5CA5}" type="slidenum">
              <a:rPr lang="fr-FR" smtClean="0"/>
              <a:t>‹N°›</a:t>
            </a:fld>
            <a:endParaRPr lang="fr-FR"/>
          </a:p>
        </p:txBody>
      </p:sp>
    </p:spTree>
    <p:extLst>
      <p:ext uri="{BB962C8B-B14F-4D97-AF65-F5344CB8AC3E}">
        <p14:creationId xmlns:p14="http://schemas.microsoft.com/office/powerpoint/2010/main" val="11161716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FEE277C9-A101-B147-ADA0-222A94CD375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9545F709-5145-5C41-97B3-299A366610F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3C9C45D3-6C0E-144F-BA71-383FCEBC238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B56F593-D378-4C48-9B19-8265302E3573}" type="datetimeFigureOut">
              <a:rPr lang="fr-FR" smtClean="0"/>
              <a:t>23/11/2023</a:t>
            </a:fld>
            <a:endParaRPr lang="fr-FR"/>
          </a:p>
        </p:txBody>
      </p:sp>
      <p:sp>
        <p:nvSpPr>
          <p:cNvPr id="5" name="Espace réservé du pied de page 4">
            <a:extLst>
              <a:ext uri="{FF2B5EF4-FFF2-40B4-BE49-F238E27FC236}">
                <a16:creationId xmlns:a16="http://schemas.microsoft.com/office/drawing/2014/main" id="{DCDA59BD-BECD-2C40-B39F-559EF369985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F669FE81-25DE-F84E-B254-A98B2D8FEB2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C946A62-CF7C-B849-BC41-C1DE492E5CA5}" type="slidenum">
              <a:rPr lang="fr-FR" smtClean="0"/>
              <a:t>‹N°›</a:t>
            </a:fld>
            <a:endParaRPr lang="fr-FR"/>
          </a:p>
        </p:txBody>
      </p:sp>
    </p:spTree>
    <p:extLst>
      <p:ext uri="{BB962C8B-B14F-4D97-AF65-F5344CB8AC3E}">
        <p14:creationId xmlns:p14="http://schemas.microsoft.com/office/powerpoint/2010/main" val="30535426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s://www.ecole-des-sciences-bergerac.com/ressources-c3" TargetMode="Externa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image" Target="../media/image3.png"/><Relationship Id="rId5" Type="http://schemas.openxmlformats.org/officeDocument/2006/relationships/diagramQuickStyle" Target="../diagrams/quickStyle1.xml"/><Relationship Id="rId10" Type="http://schemas.openxmlformats.org/officeDocument/2006/relationships/hyperlink" Target="https://www.youtube.com/watch?v=z_cACapt3Hc" TargetMode="External"/><Relationship Id="rId4" Type="http://schemas.openxmlformats.org/officeDocument/2006/relationships/diagramLayout" Target="../diagrams/layout1.xml"/><Relationship Id="rId9"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4.png"/><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hyperlink" Target="http://www.academie-technologies.fr/blog/categories/avis-et-recommandations/posts/biodiversite-et-amenagement-des-territoires" TargetMode="External"/><Relationship Id="rId5" Type="http://schemas.openxmlformats.org/officeDocument/2006/relationships/hyperlink" Target="https://jean-jaures.org/sites/default/files/redac/commun/productions/2018/0108/115158_-_rapport_02.01.2017.pdf" TargetMode="External"/><Relationship Id="rId4" Type="http://schemas.openxmlformats.org/officeDocument/2006/relationships/notesSlide" Target="../notesSlides/notesSlide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Sequence%20levure%20EDS%205%20se&#769;ances.docx" TargetMode="Externa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7FC6D9E-C125-E441-A83F-CB5F3B25C65C}"/>
              </a:ext>
            </a:extLst>
          </p:cNvPr>
          <p:cNvSpPr>
            <a:spLocks noGrp="1"/>
          </p:cNvSpPr>
          <p:nvPr>
            <p:ph type="ctrTitle"/>
          </p:nvPr>
        </p:nvSpPr>
        <p:spPr/>
        <p:txBody>
          <a:bodyPr/>
          <a:lstStyle/>
          <a:p>
            <a:r>
              <a:rPr lang="fr-FR" dirty="0"/>
              <a:t>Sciences tout court</a:t>
            </a:r>
            <a:br>
              <a:rPr lang="fr-FR"/>
            </a:br>
            <a:r>
              <a:rPr lang="fr-FR"/>
              <a:t>Constellation R2 3h</a:t>
            </a:r>
            <a:endParaRPr lang="fr-FR" dirty="0"/>
          </a:p>
        </p:txBody>
      </p:sp>
      <p:sp>
        <p:nvSpPr>
          <p:cNvPr id="3" name="Sous-titre 2">
            <a:extLst>
              <a:ext uri="{FF2B5EF4-FFF2-40B4-BE49-F238E27FC236}">
                <a16:creationId xmlns:a16="http://schemas.microsoft.com/office/drawing/2014/main" id="{B35EA1BF-EE84-0448-880A-52D75727B2A4}"/>
              </a:ext>
            </a:extLst>
          </p:cNvPr>
          <p:cNvSpPr>
            <a:spLocks noGrp="1"/>
          </p:cNvSpPr>
          <p:nvPr>
            <p:ph type="subTitle" idx="1"/>
          </p:nvPr>
        </p:nvSpPr>
        <p:spPr>
          <a:xfrm>
            <a:off x="1524000" y="4333558"/>
            <a:ext cx="9144000" cy="579818"/>
          </a:xfrm>
        </p:spPr>
        <p:txBody>
          <a:bodyPr/>
          <a:lstStyle/>
          <a:p>
            <a:r>
              <a:rPr lang="fr-FR" dirty="0"/>
              <a:t>22 novembre 2023</a:t>
            </a:r>
          </a:p>
        </p:txBody>
      </p:sp>
    </p:spTree>
    <p:extLst>
      <p:ext uri="{BB962C8B-B14F-4D97-AF65-F5344CB8AC3E}">
        <p14:creationId xmlns:p14="http://schemas.microsoft.com/office/powerpoint/2010/main" val="42345815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3F812BF-DB60-5848-AB12-AF9854F8496C}"/>
              </a:ext>
            </a:extLst>
          </p:cNvPr>
          <p:cNvSpPr>
            <a:spLocks noGrp="1"/>
          </p:cNvSpPr>
          <p:nvPr>
            <p:ph type="title"/>
          </p:nvPr>
        </p:nvSpPr>
        <p:spPr/>
        <p:txBody>
          <a:bodyPr/>
          <a:lstStyle/>
          <a:p>
            <a:r>
              <a:rPr lang="fr-FR" dirty="0"/>
              <a:t>Organisation visites croisées</a:t>
            </a:r>
          </a:p>
        </p:txBody>
      </p:sp>
      <p:graphicFrame>
        <p:nvGraphicFramePr>
          <p:cNvPr id="3" name="Tableau 3">
            <a:extLst>
              <a:ext uri="{FF2B5EF4-FFF2-40B4-BE49-F238E27FC236}">
                <a16:creationId xmlns:a16="http://schemas.microsoft.com/office/drawing/2014/main" id="{4E43C6EB-46C3-BA42-A7EF-95FF354DF60E}"/>
              </a:ext>
            </a:extLst>
          </p:cNvPr>
          <p:cNvGraphicFramePr>
            <a:graphicFrameLocks noGrp="1"/>
          </p:cNvGraphicFramePr>
          <p:nvPr>
            <p:extLst>
              <p:ext uri="{D42A27DB-BD31-4B8C-83A1-F6EECF244321}">
                <p14:modId xmlns:p14="http://schemas.microsoft.com/office/powerpoint/2010/main" val="1153612797"/>
              </p:ext>
            </p:extLst>
          </p:nvPr>
        </p:nvGraphicFramePr>
        <p:xfrm>
          <a:off x="1670304" y="1690688"/>
          <a:ext cx="9058656" cy="3316936"/>
        </p:xfrm>
        <a:graphic>
          <a:graphicData uri="http://schemas.openxmlformats.org/drawingml/2006/table">
            <a:tbl>
              <a:tblPr firstRow="1" bandRow="1">
                <a:tableStyleId>{5C22544A-7EE6-4342-B048-85BDC9FD1C3A}</a:tableStyleId>
              </a:tblPr>
              <a:tblGrid>
                <a:gridCol w="1828800">
                  <a:extLst>
                    <a:ext uri="{9D8B030D-6E8A-4147-A177-3AD203B41FA5}">
                      <a16:colId xmlns:a16="http://schemas.microsoft.com/office/drawing/2014/main" val="1973844473"/>
                    </a:ext>
                  </a:extLst>
                </a:gridCol>
                <a:gridCol w="2523744">
                  <a:extLst>
                    <a:ext uri="{9D8B030D-6E8A-4147-A177-3AD203B41FA5}">
                      <a16:colId xmlns:a16="http://schemas.microsoft.com/office/drawing/2014/main" val="3833039945"/>
                    </a:ext>
                  </a:extLst>
                </a:gridCol>
                <a:gridCol w="2767584">
                  <a:extLst>
                    <a:ext uri="{9D8B030D-6E8A-4147-A177-3AD203B41FA5}">
                      <a16:colId xmlns:a16="http://schemas.microsoft.com/office/drawing/2014/main" val="4235161371"/>
                    </a:ext>
                  </a:extLst>
                </a:gridCol>
                <a:gridCol w="1938528">
                  <a:extLst>
                    <a:ext uri="{9D8B030D-6E8A-4147-A177-3AD203B41FA5}">
                      <a16:colId xmlns:a16="http://schemas.microsoft.com/office/drawing/2014/main" val="3014024654"/>
                    </a:ext>
                  </a:extLst>
                </a:gridCol>
              </a:tblGrid>
              <a:tr h="431087">
                <a:tc>
                  <a:txBody>
                    <a:bodyPr/>
                    <a:lstStyle/>
                    <a:p>
                      <a:pPr algn="ctr"/>
                      <a:r>
                        <a:rPr lang="fr-FR" dirty="0"/>
                        <a:t>Dates VC</a:t>
                      </a:r>
                    </a:p>
                  </a:txBody>
                  <a:tcPr/>
                </a:tc>
                <a:tc>
                  <a:txBody>
                    <a:bodyPr/>
                    <a:lstStyle/>
                    <a:p>
                      <a:pPr algn="ctr"/>
                      <a:r>
                        <a:rPr lang="fr-FR" dirty="0"/>
                        <a:t>1</a:t>
                      </a:r>
                      <a:r>
                        <a:rPr lang="fr-FR" baseline="30000" dirty="0"/>
                        <a:t>er</a:t>
                      </a:r>
                      <a:r>
                        <a:rPr lang="fr-FR" dirty="0"/>
                        <a:t> décembre</a:t>
                      </a:r>
                    </a:p>
                    <a:p>
                      <a:pPr algn="ctr"/>
                      <a:r>
                        <a:rPr lang="fr-FR" dirty="0"/>
                        <a:t>(vendredi)</a:t>
                      </a:r>
                    </a:p>
                  </a:txBody>
                  <a:tcPr/>
                </a:tc>
                <a:tc>
                  <a:txBody>
                    <a:bodyPr/>
                    <a:lstStyle/>
                    <a:p>
                      <a:pPr algn="ctr"/>
                      <a:r>
                        <a:rPr lang="fr-FR" dirty="0"/>
                        <a:t>5 décembre</a:t>
                      </a:r>
                    </a:p>
                    <a:p>
                      <a:pPr algn="ctr"/>
                      <a:r>
                        <a:rPr lang="fr-FR" dirty="0"/>
                        <a:t>(mardi)</a:t>
                      </a:r>
                    </a:p>
                  </a:txBody>
                  <a:tcPr/>
                </a:tc>
                <a:tc>
                  <a:txBody>
                    <a:bodyPr/>
                    <a:lstStyle/>
                    <a:p>
                      <a:pPr algn="ctr"/>
                      <a:r>
                        <a:rPr lang="fr-FR" dirty="0"/>
                        <a:t>7 décembre</a:t>
                      </a:r>
                    </a:p>
                    <a:p>
                      <a:pPr algn="ctr"/>
                      <a:r>
                        <a:rPr lang="fr-FR" dirty="0"/>
                        <a:t>(jeudi)</a:t>
                      </a:r>
                    </a:p>
                  </a:txBody>
                  <a:tcPr/>
                </a:tc>
                <a:extLst>
                  <a:ext uri="{0D108BD9-81ED-4DB2-BD59-A6C34878D82A}">
                    <a16:rowId xmlns:a16="http://schemas.microsoft.com/office/drawing/2014/main" val="2513352011"/>
                  </a:ext>
                </a:extLst>
              </a:tr>
              <a:tr h="744068">
                <a:tc>
                  <a:txBody>
                    <a:bodyPr/>
                    <a:lstStyle/>
                    <a:p>
                      <a:pPr algn="ctr"/>
                      <a:r>
                        <a:rPr lang="fr-FR" dirty="0"/>
                        <a:t>Matin (10h30-12h)</a:t>
                      </a:r>
                    </a:p>
                  </a:txBody>
                  <a:tcPr/>
                </a:tc>
                <a:tc>
                  <a:txBody>
                    <a:bodyPr/>
                    <a:lstStyle/>
                    <a:p>
                      <a:pPr algn="ctr"/>
                      <a:r>
                        <a:rPr lang="fr-FR" dirty="0"/>
                        <a:t>Magali Pages</a:t>
                      </a:r>
                    </a:p>
                    <a:p>
                      <a:pPr algn="ctr"/>
                      <a:r>
                        <a:rPr lang="fr-FR" dirty="0" err="1"/>
                        <a:t>Allemans</a:t>
                      </a:r>
                      <a:endParaRPr lang="fr-FR" dirty="0"/>
                    </a:p>
                  </a:txBody>
                  <a:tcPr/>
                </a:tc>
                <a:tc>
                  <a:txBody>
                    <a:bodyPr/>
                    <a:lstStyle/>
                    <a:p>
                      <a:pPr algn="ctr"/>
                      <a:endParaRPr lang="fr-FR"/>
                    </a:p>
                  </a:txBody>
                  <a:tcPr/>
                </a:tc>
                <a:tc>
                  <a:txBody>
                    <a:bodyPr/>
                    <a:lstStyle/>
                    <a:p>
                      <a:pPr algn="ctr"/>
                      <a:r>
                        <a:rPr lang="fr-FR" dirty="0"/>
                        <a:t>Solène </a:t>
                      </a:r>
                      <a:r>
                        <a:rPr lang="fr-FR" dirty="0" err="1"/>
                        <a:t>Dubussy</a:t>
                      </a:r>
                      <a:endParaRPr lang="fr-FR" dirty="0"/>
                    </a:p>
                    <a:p>
                      <a:pPr algn="ctr"/>
                      <a:r>
                        <a:rPr lang="fr-FR" dirty="0" err="1"/>
                        <a:t>Verteillac</a:t>
                      </a:r>
                      <a:endParaRPr lang="fr-FR" dirty="0"/>
                    </a:p>
                  </a:txBody>
                  <a:tcPr/>
                </a:tc>
                <a:extLst>
                  <a:ext uri="{0D108BD9-81ED-4DB2-BD59-A6C34878D82A}">
                    <a16:rowId xmlns:a16="http://schemas.microsoft.com/office/drawing/2014/main" val="2623425702"/>
                  </a:ext>
                </a:extLst>
              </a:tr>
              <a:tr h="744068">
                <a:tc>
                  <a:txBody>
                    <a:bodyPr/>
                    <a:lstStyle/>
                    <a:p>
                      <a:pPr algn="ctr"/>
                      <a:r>
                        <a:rPr lang="fr-FR" dirty="0"/>
                        <a:t>Après-midi (13h30-15h)</a:t>
                      </a:r>
                    </a:p>
                  </a:txBody>
                  <a:tcPr/>
                </a:tc>
                <a:tc>
                  <a:txBody>
                    <a:bodyPr/>
                    <a:lstStyle/>
                    <a:p>
                      <a:pPr algn="ctr"/>
                      <a:r>
                        <a:rPr lang="fr-FR" dirty="0"/>
                        <a:t>Delphine </a:t>
                      </a:r>
                      <a:r>
                        <a:rPr lang="fr-FR" dirty="0" err="1"/>
                        <a:t>Delvert</a:t>
                      </a:r>
                      <a:endParaRPr lang="fr-FR" dirty="0"/>
                    </a:p>
                    <a:p>
                      <a:pPr algn="ctr"/>
                      <a:r>
                        <a:rPr lang="fr-FR" dirty="0"/>
                        <a:t>St Martin de Ribérac</a:t>
                      </a:r>
                    </a:p>
                  </a:txBody>
                  <a:tcPr/>
                </a:tc>
                <a:tc>
                  <a:txBody>
                    <a:bodyPr/>
                    <a:lstStyle/>
                    <a:p>
                      <a:pPr algn="ctr"/>
                      <a:endParaRPr lang="fr-FR"/>
                    </a:p>
                  </a:txBody>
                  <a:tcPr/>
                </a:tc>
                <a:tc>
                  <a:txBody>
                    <a:bodyPr/>
                    <a:lstStyle/>
                    <a:p>
                      <a:pPr algn="ctr"/>
                      <a:r>
                        <a:rPr lang="fr-FR" dirty="0"/>
                        <a:t>Romain </a:t>
                      </a:r>
                      <a:r>
                        <a:rPr lang="fr-FR" dirty="0" err="1"/>
                        <a:t>Vergnaud</a:t>
                      </a:r>
                      <a:endParaRPr lang="fr-FR" dirty="0"/>
                    </a:p>
                    <a:p>
                      <a:pPr algn="ctr"/>
                      <a:r>
                        <a:rPr lang="fr-FR" dirty="0" err="1"/>
                        <a:t>Villetoureix</a:t>
                      </a:r>
                      <a:endParaRPr lang="fr-FR" dirty="0"/>
                    </a:p>
                  </a:txBody>
                  <a:tcPr/>
                </a:tc>
                <a:extLst>
                  <a:ext uri="{0D108BD9-81ED-4DB2-BD59-A6C34878D82A}">
                    <a16:rowId xmlns:a16="http://schemas.microsoft.com/office/drawing/2014/main" val="2154543184"/>
                  </a:ext>
                </a:extLst>
              </a:tr>
              <a:tr h="744068">
                <a:tc>
                  <a:txBody>
                    <a:bodyPr/>
                    <a:lstStyle/>
                    <a:p>
                      <a:pPr algn="ctr"/>
                      <a:r>
                        <a:rPr lang="fr-FR" dirty="0"/>
                        <a:t>Journée </a:t>
                      </a:r>
                    </a:p>
                    <a:p>
                      <a:pPr algn="ctr"/>
                      <a:r>
                        <a:rPr lang="fr-FR" dirty="0"/>
                        <a:t>9h-10h15, 10h15-12h, 13h30-15h</a:t>
                      </a:r>
                    </a:p>
                  </a:txBody>
                  <a:tcPr/>
                </a:tc>
                <a:tc>
                  <a:txBody>
                    <a:bodyPr/>
                    <a:lstStyle/>
                    <a:p>
                      <a:pPr algn="ctr"/>
                      <a:endParaRPr lang="fr-FR" dirty="0"/>
                    </a:p>
                  </a:txBody>
                  <a:tcPr/>
                </a:tc>
                <a:tc>
                  <a:txBody>
                    <a:bodyPr/>
                    <a:lstStyle/>
                    <a:p>
                      <a:pPr algn="ctr"/>
                      <a:r>
                        <a:rPr lang="fr-FR" dirty="0"/>
                        <a:t>Françoise/ Alexandra </a:t>
                      </a:r>
                      <a:r>
                        <a:rPr lang="fr-FR" dirty="0" err="1"/>
                        <a:t>obs</a:t>
                      </a:r>
                      <a:endParaRPr lang="fr-FR" dirty="0"/>
                    </a:p>
                    <a:p>
                      <a:pPr algn="ctr"/>
                      <a:r>
                        <a:rPr lang="fr-FR" dirty="0"/>
                        <a:t>Emilie/Françoise </a:t>
                      </a:r>
                      <a:r>
                        <a:rPr lang="fr-FR" dirty="0" err="1"/>
                        <a:t>obs</a:t>
                      </a:r>
                      <a:endParaRPr lang="fr-FR" dirty="0"/>
                    </a:p>
                    <a:p>
                      <a:pPr algn="ctr"/>
                      <a:r>
                        <a:rPr lang="fr-FR" dirty="0"/>
                        <a:t>Alexandra/Emilie </a:t>
                      </a:r>
                      <a:r>
                        <a:rPr lang="fr-FR" dirty="0" err="1"/>
                        <a:t>obs</a:t>
                      </a:r>
                      <a:endParaRPr lang="fr-FR" dirty="0"/>
                    </a:p>
                    <a:p>
                      <a:pPr algn="ctr"/>
                      <a:r>
                        <a:rPr lang="fr-FR"/>
                        <a:t>Rbérac</a:t>
                      </a:r>
                      <a:endParaRPr lang="fr-FR" dirty="0"/>
                    </a:p>
                  </a:txBody>
                  <a:tcPr/>
                </a:tc>
                <a:tc>
                  <a:txBody>
                    <a:bodyPr/>
                    <a:lstStyle/>
                    <a:p>
                      <a:pPr algn="ctr"/>
                      <a:endParaRPr lang="fr-FR" dirty="0"/>
                    </a:p>
                  </a:txBody>
                  <a:tcPr/>
                </a:tc>
                <a:extLst>
                  <a:ext uri="{0D108BD9-81ED-4DB2-BD59-A6C34878D82A}">
                    <a16:rowId xmlns:a16="http://schemas.microsoft.com/office/drawing/2014/main" val="3125655809"/>
                  </a:ext>
                </a:extLst>
              </a:tr>
            </a:tbl>
          </a:graphicData>
        </a:graphic>
      </p:graphicFrame>
      <p:sp>
        <p:nvSpPr>
          <p:cNvPr id="4" name="ZoneTexte 3">
            <a:extLst>
              <a:ext uri="{FF2B5EF4-FFF2-40B4-BE49-F238E27FC236}">
                <a16:creationId xmlns:a16="http://schemas.microsoft.com/office/drawing/2014/main" id="{B7EF5D7E-580B-7C4C-9795-3E0B2CAFE276}"/>
              </a:ext>
            </a:extLst>
          </p:cNvPr>
          <p:cNvSpPr txBox="1"/>
          <p:nvPr/>
        </p:nvSpPr>
        <p:spPr>
          <a:xfrm>
            <a:off x="2566810" y="5934670"/>
            <a:ext cx="6582123" cy="923330"/>
          </a:xfrm>
          <a:prstGeom prst="rect">
            <a:avLst/>
          </a:prstGeom>
          <a:noFill/>
        </p:spPr>
        <p:txBody>
          <a:bodyPr wrap="none" rtlCol="0">
            <a:spAutoFit/>
          </a:bodyPr>
          <a:lstStyle/>
          <a:p>
            <a:r>
              <a:rPr lang="fr-FR" dirty="0"/>
              <a:t>Bi/trinômes: 	Magali Pages/Delphine </a:t>
            </a:r>
            <a:r>
              <a:rPr lang="fr-FR" dirty="0" err="1"/>
              <a:t>Delvert</a:t>
            </a:r>
            <a:endParaRPr lang="fr-FR" dirty="0"/>
          </a:p>
          <a:p>
            <a:r>
              <a:rPr lang="fr-FR" dirty="0"/>
              <a:t>		Solène </a:t>
            </a:r>
            <a:r>
              <a:rPr lang="fr-FR" dirty="0" err="1"/>
              <a:t>Dubussy</a:t>
            </a:r>
            <a:r>
              <a:rPr lang="fr-FR" dirty="0"/>
              <a:t>/Romain </a:t>
            </a:r>
            <a:r>
              <a:rPr lang="fr-FR" dirty="0" err="1"/>
              <a:t>Vergnaud</a:t>
            </a:r>
            <a:endParaRPr lang="fr-FR" dirty="0"/>
          </a:p>
          <a:p>
            <a:r>
              <a:rPr lang="fr-FR" dirty="0"/>
              <a:t>		Alexandra </a:t>
            </a:r>
            <a:r>
              <a:rPr lang="fr-FR" dirty="0" err="1"/>
              <a:t>Cadoux</a:t>
            </a:r>
            <a:r>
              <a:rPr lang="fr-FR" dirty="0"/>
              <a:t>/Françoise Roy/Émilie </a:t>
            </a:r>
            <a:r>
              <a:rPr lang="fr-FR" dirty="0" err="1"/>
              <a:t>Molders</a:t>
            </a:r>
            <a:endParaRPr lang="fr-FR" dirty="0"/>
          </a:p>
        </p:txBody>
      </p:sp>
    </p:spTree>
    <p:extLst>
      <p:ext uri="{BB962C8B-B14F-4D97-AF65-F5344CB8AC3E}">
        <p14:creationId xmlns:p14="http://schemas.microsoft.com/office/powerpoint/2010/main" val="9690162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Image 2">
            <a:hlinkClick r:id="rId2"/>
            <a:extLst>
              <a:ext uri="{FF2B5EF4-FFF2-40B4-BE49-F238E27FC236}">
                <a16:creationId xmlns:a16="http://schemas.microsoft.com/office/drawing/2014/main" id="{A3DC3BA7-1C3F-1E40-977B-2AFF6C506969}"/>
              </a:ext>
            </a:extLst>
          </p:cNvPr>
          <p:cNvPicPr>
            <a:picLocks noChangeAspect="1"/>
          </p:cNvPicPr>
          <p:nvPr/>
        </p:nvPicPr>
        <p:blipFill rotWithShape="1">
          <a:blip r:embed="rId3">
            <a:alphaModFix amt="50000"/>
            <a:extLst>
              <a:ext uri="{28A0092B-C50C-407E-A947-70E740481C1C}">
                <a14:useLocalDpi xmlns:a14="http://schemas.microsoft.com/office/drawing/2010/main" val="0"/>
              </a:ext>
            </a:extLst>
          </a:blip>
          <a:srcRect t="3763" b="21237"/>
          <a:stretch/>
        </p:blipFill>
        <p:spPr bwMode="auto">
          <a:xfrm>
            <a:off x="20" y="1"/>
            <a:ext cx="12191980" cy="6857999"/>
          </a:xfrm>
          <a:prstGeom prst="rect">
            <a:avLst/>
          </a:prstGeom>
          <a:noFill/>
        </p:spPr>
      </p:pic>
      <p:sp>
        <p:nvSpPr>
          <p:cNvPr id="2" name="Titre 1">
            <a:extLst>
              <a:ext uri="{FF2B5EF4-FFF2-40B4-BE49-F238E27FC236}">
                <a16:creationId xmlns:a16="http://schemas.microsoft.com/office/drawing/2014/main" id="{5C4F8A0D-4FBF-2546-A42B-BF613FFCC39B}"/>
              </a:ext>
            </a:extLst>
          </p:cNvPr>
          <p:cNvSpPr>
            <a:spLocks noGrp="1"/>
          </p:cNvSpPr>
          <p:nvPr>
            <p:ph type="title"/>
          </p:nvPr>
        </p:nvSpPr>
        <p:spPr>
          <a:xfrm>
            <a:off x="1524000" y="1122362"/>
            <a:ext cx="9144000" cy="2900518"/>
          </a:xfrm>
        </p:spPr>
        <p:txBody>
          <a:bodyPr vert="horz" lIns="91440" tIns="45720" rIns="91440" bIns="45720" rtlCol="0" anchor="b">
            <a:normAutofit/>
          </a:bodyPr>
          <a:lstStyle/>
          <a:p>
            <a:pPr algn="ctr"/>
            <a:r>
              <a:rPr lang="en-US" sz="6000">
                <a:solidFill>
                  <a:srgbClr val="FFFFFF"/>
                </a:solidFill>
              </a:rPr>
              <a:t>Séquence fusées</a:t>
            </a:r>
          </a:p>
        </p:txBody>
      </p:sp>
    </p:spTree>
    <p:extLst>
      <p:ext uri="{BB962C8B-B14F-4D97-AF65-F5344CB8AC3E}">
        <p14:creationId xmlns:p14="http://schemas.microsoft.com/office/powerpoint/2010/main" val="4135105581"/>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D3B7DB5-1757-B844-96D0-48923AE84044}"/>
              </a:ext>
            </a:extLst>
          </p:cNvPr>
          <p:cNvSpPr>
            <a:spLocks noGrp="1"/>
          </p:cNvSpPr>
          <p:nvPr>
            <p:ph type="title"/>
          </p:nvPr>
        </p:nvSpPr>
        <p:spPr/>
        <p:txBody>
          <a:bodyPr/>
          <a:lstStyle/>
          <a:p>
            <a:r>
              <a:rPr lang="fr-FR" dirty="0"/>
              <a:t>Programme</a:t>
            </a:r>
          </a:p>
        </p:txBody>
      </p:sp>
      <p:sp>
        <p:nvSpPr>
          <p:cNvPr id="3" name="Espace réservé du contenu 2">
            <a:extLst>
              <a:ext uri="{FF2B5EF4-FFF2-40B4-BE49-F238E27FC236}">
                <a16:creationId xmlns:a16="http://schemas.microsoft.com/office/drawing/2014/main" id="{F0F99909-506D-9E42-B816-0DC0240DF186}"/>
              </a:ext>
            </a:extLst>
          </p:cNvPr>
          <p:cNvSpPr>
            <a:spLocks noGrp="1"/>
          </p:cNvSpPr>
          <p:nvPr>
            <p:ph idx="1"/>
          </p:nvPr>
        </p:nvSpPr>
        <p:spPr>
          <a:xfrm>
            <a:off x="838200" y="1825625"/>
            <a:ext cx="10515600" cy="3612007"/>
          </a:xfrm>
        </p:spPr>
        <p:txBody>
          <a:bodyPr/>
          <a:lstStyle/>
          <a:p>
            <a:r>
              <a:rPr lang="fr-FR" dirty="0"/>
              <a:t>Retours séance 1 						45 minutes</a:t>
            </a:r>
          </a:p>
          <a:p>
            <a:r>
              <a:rPr lang="fr-FR" dirty="0"/>
              <a:t>Présentation séquence levure 				15 minutes</a:t>
            </a:r>
          </a:p>
          <a:p>
            <a:r>
              <a:rPr lang="fr-FR" dirty="0"/>
              <a:t>Composition des binômes et planification des visites	20 minutes</a:t>
            </a:r>
          </a:p>
          <a:p>
            <a:r>
              <a:rPr lang="fr-FR" dirty="0"/>
              <a:t>Pause</a:t>
            </a:r>
          </a:p>
          <a:p>
            <a:r>
              <a:rPr lang="fr-FR" dirty="0"/>
              <a:t>Organisation 3 ateliers, mise en situation			1h</a:t>
            </a:r>
          </a:p>
          <a:p>
            <a:r>
              <a:rPr lang="fr-FR" dirty="0"/>
              <a:t>Présentation séquence fusée					30 minutes</a:t>
            </a:r>
          </a:p>
        </p:txBody>
      </p:sp>
    </p:spTree>
    <p:extLst>
      <p:ext uri="{BB962C8B-B14F-4D97-AF65-F5344CB8AC3E}">
        <p14:creationId xmlns:p14="http://schemas.microsoft.com/office/powerpoint/2010/main" val="9863132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1DB7472-05F9-3B43-9EE2-FF79910C58F2}"/>
              </a:ext>
            </a:extLst>
          </p:cNvPr>
          <p:cNvSpPr>
            <a:spLocks noGrp="1"/>
          </p:cNvSpPr>
          <p:nvPr>
            <p:ph type="title"/>
          </p:nvPr>
        </p:nvSpPr>
        <p:spPr/>
        <p:txBody>
          <a:bodyPr/>
          <a:lstStyle/>
          <a:p>
            <a:r>
              <a:rPr lang="fr-FR" dirty="0"/>
              <a:t>Retours AAE</a:t>
            </a:r>
          </a:p>
        </p:txBody>
      </p:sp>
      <p:sp>
        <p:nvSpPr>
          <p:cNvPr id="3" name="Espace réservé du contenu 2">
            <a:extLst>
              <a:ext uri="{FF2B5EF4-FFF2-40B4-BE49-F238E27FC236}">
                <a16:creationId xmlns:a16="http://schemas.microsoft.com/office/drawing/2014/main" id="{99E28C02-8F39-6F4A-B851-17E2E3F791F5}"/>
              </a:ext>
            </a:extLst>
          </p:cNvPr>
          <p:cNvSpPr>
            <a:spLocks noGrp="1"/>
          </p:cNvSpPr>
          <p:nvPr>
            <p:ph idx="1"/>
          </p:nvPr>
        </p:nvSpPr>
        <p:spPr/>
        <p:txBody>
          <a:bodyPr>
            <a:normAutofit fontScale="92500"/>
          </a:bodyPr>
          <a:lstStyle/>
          <a:p>
            <a:pPr marL="0" indent="0">
              <a:buNone/>
            </a:pPr>
            <a:r>
              <a:rPr lang="fr-FR" u="sng" dirty="0"/>
              <a:t>BILAN oral individuel:</a:t>
            </a:r>
          </a:p>
          <a:p>
            <a:pPr marL="0" indent="0">
              <a:buNone/>
            </a:pPr>
            <a:endParaRPr lang="fr-FR" dirty="0"/>
          </a:p>
          <a:p>
            <a:r>
              <a:rPr lang="fr-FR" dirty="0"/>
              <a:t>Animation, </a:t>
            </a:r>
            <a:r>
              <a:rPr lang="fr-FR" dirty="0" err="1"/>
              <a:t>co</a:t>
            </a:r>
            <a:r>
              <a:rPr lang="fr-FR" dirty="0"/>
              <a:t>-animation, observation, …</a:t>
            </a:r>
          </a:p>
          <a:p>
            <a:r>
              <a:rPr lang="fr-FR" dirty="0"/>
              <a:t>Déroulement conforme à la préparation? </a:t>
            </a:r>
          </a:p>
          <a:p>
            <a:r>
              <a:rPr lang="fr-FR" dirty="0"/>
              <a:t>Pertinence du scénario pédagogique AAE/AQT?</a:t>
            </a:r>
          </a:p>
          <a:p>
            <a:r>
              <a:rPr lang="fr-FR" dirty="0"/>
              <a:t>Thématique adaptée aux élèves (représentations, concepts, obstacles, ...)?</a:t>
            </a:r>
          </a:p>
          <a:p>
            <a:r>
              <a:rPr lang="fr-FR" dirty="0"/>
              <a:t>Niveau de difficulté des documents proposés (Pasteur, micro-organismes)?</a:t>
            </a:r>
          </a:p>
          <a:p>
            <a:r>
              <a:rPr lang="fr-FR" dirty="0"/>
              <a:t>Qualité des énoncés proposés?</a:t>
            </a:r>
          </a:p>
          <a:p>
            <a:r>
              <a:rPr lang="fr-FR" dirty="0"/>
              <a:t>…</a:t>
            </a:r>
          </a:p>
          <a:p>
            <a:endParaRPr lang="fr-FR" dirty="0"/>
          </a:p>
          <a:p>
            <a:endParaRPr lang="fr-FR" dirty="0"/>
          </a:p>
          <a:p>
            <a:endParaRPr lang="fr-FR" dirty="0"/>
          </a:p>
          <a:p>
            <a:endParaRPr lang="fr-FR" dirty="0"/>
          </a:p>
        </p:txBody>
      </p:sp>
    </p:spTree>
    <p:extLst>
      <p:ext uri="{BB962C8B-B14F-4D97-AF65-F5344CB8AC3E}">
        <p14:creationId xmlns:p14="http://schemas.microsoft.com/office/powerpoint/2010/main" val="37281373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1">
            <a:extLst>
              <a:ext uri="{FF2B5EF4-FFF2-40B4-BE49-F238E27FC236}">
                <a16:creationId xmlns:a16="http://schemas.microsoft.com/office/drawing/2014/main" id="{3A9014F0-C9A9-E141-8A95-EDF9B37803AE}"/>
              </a:ext>
            </a:extLst>
          </p:cNvPr>
          <p:cNvGraphicFramePr>
            <a:graphicFrameLocks noGrp="1"/>
          </p:cNvGraphicFramePr>
          <p:nvPr>
            <p:extLst>
              <p:ext uri="{D42A27DB-BD31-4B8C-83A1-F6EECF244321}">
                <p14:modId xmlns:p14="http://schemas.microsoft.com/office/powerpoint/2010/main" val="3961370725"/>
              </p:ext>
            </p:extLst>
          </p:nvPr>
        </p:nvGraphicFramePr>
        <p:xfrm>
          <a:off x="1" y="1290991"/>
          <a:ext cx="12191999" cy="5140704"/>
        </p:xfrm>
        <a:graphic>
          <a:graphicData uri="http://schemas.openxmlformats.org/drawingml/2006/table">
            <a:tbl>
              <a:tblPr firstRow="1" firstCol="1" bandRow="1">
                <a:tableStyleId>{5C22544A-7EE6-4342-B048-85BDC9FD1C3A}</a:tableStyleId>
              </a:tblPr>
              <a:tblGrid>
                <a:gridCol w="1683168">
                  <a:extLst>
                    <a:ext uri="{9D8B030D-6E8A-4147-A177-3AD203B41FA5}">
                      <a16:colId xmlns:a16="http://schemas.microsoft.com/office/drawing/2014/main" val="362721497"/>
                    </a:ext>
                  </a:extLst>
                </a:gridCol>
                <a:gridCol w="1268871">
                  <a:extLst>
                    <a:ext uri="{9D8B030D-6E8A-4147-A177-3AD203B41FA5}">
                      <a16:colId xmlns:a16="http://schemas.microsoft.com/office/drawing/2014/main" val="1508040692"/>
                    </a:ext>
                  </a:extLst>
                </a:gridCol>
                <a:gridCol w="1554647">
                  <a:extLst>
                    <a:ext uri="{9D8B030D-6E8A-4147-A177-3AD203B41FA5}">
                      <a16:colId xmlns:a16="http://schemas.microsoft.com/office/drawing/2014/main" val="3509024311"/>
                    </a:ext>
                  </a:extLst>
                </a:gridCol>
                <a:gridCol w="1436914">
                  <a:extLst>
                    <a:ext uri="{9D8B030D-6E8A-4147-A177-3AD203B41FA5}">
                      <a16:colId xmlns:a16="http://schemas.microsoft.com/office/drawing/2014/main" val="2161200343"/>
                    </a:ext>
                  </a:extLst>
                </a:gridCol>
                <a:gridCol w="1701873">
                  <a:extLst>
                    <a:ext uri="{9D8B030D-6E8A-4147-A177-3AD203B41FA5}">
                      <a16:colId xmlns:a16="http://schemas.microsoft.com/office/drawing/2014/main" val="814504748"/>
                    </a:ext>
                  </a:extLst>
                </a:gridCol>
                <a:gridCol w="1665253">
                  <a:extLst>
                    <a:ext uri="{9D8B030D-6E8A-4147-A177-3AD203B41FA5}">
                      <a16:colId xmlns:a16="http://schemas.microsoft.com/office/drawing/2014/main" val="1897747392"/>
                    </a:ext>
                  </a:extLst>
                </a:gridCol>
                <a:gridCol w="1614194">
                  <a:extLst>
                    <a:ext uri="{9D8B030D-6E8A-4147-A177-3AD203B41FA5}">
                      <a16:colId xmlns:a16="http://schemas.microsoft.com/office/drawing/2014/main" val="2758400294"/>
                    </a:ext>
                  </a:extLst>
                </a:gridCol>
                <a:gridCol w="1267079">
                  <a:extLst>
                    <a:ext uri="{9D8B030D-6E8A-4147-A177-3AD203B41FA5}">
                      <a16:colId xmlns:a16="http://schemas.microsoft.com/office/drawing/2014/main" val="3827294838"/>
                    </a:ext>
                  </a:extLst>
                </a:gridCol>
              </a:tblGrid>
              <a:tr h="399173">
                <a:tc gridSpan="8">
                  <a:txBody>
                    <a:bodyPr/>
                    <a:lstStyle/>
                    <a:p>
                      <a:pPr algn="ctr"/>
                      <a:r>
                        <a:rPr lang="fr-FR" sz="2400" dirty="0">
                          <a:effectLst/>
                        </a:rPr>
                        <a:t>Éducations à …</a:t>
                      </a:r>
                      <a:endParaRPr lang="fr-FR" sz="2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86532" marR="86532" marT="0" marB="0" anchor="ct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2064099942"/>
                  </a:ext>
                </a:extLst>
              </a:tr>
              <a:tr h="1064460">
                <a:tc>
                  <a:txBody>
                    <a:bodyPr/>
                    <a:lstStyle/>
                    <a:p>
                      <a:pPr algn="ctr"/>
                      <a:r>
                        <a:rPr lang="fr-FR" sz="1800" dirty="0">
                          <a:effectLst/>
                        </a:rPr>
                        <a:t>Parcours des élèves</a:t>
                      </a:r>
                      <a:endParaRPr lang="fr-FR"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86532" marR="86532" marT="0" marB="0" anchor="ctr"/>
                </a:tc>
                <a:tc gridSpan="7">
                  <a:txBody>
                    <a:bodyPr/>
                    <a:lstStyle/>
                    <a:p>
                      <a:pPr algn="ctr"/>
                      <a:r>
                        <a:rPr lang="fr-FR" sz="2000" b="0" i="0" dirty="0">
                          <a:effectLst/>
                          <a:latin typeface="Calibri Light" panose="020F0302020204030204" pitchFamily="34" charset="0"/>
                          <a:cs typeface="Calibri Light" panose="020F0302020204030204" pitchFamily="34" charset="0"/>
                        </a:rPr>
                        <a:t>Curriculum réel ou réalisé, celui des expériences que vit l'apprenant et qui le transforment (partie manifeste qui découle de l’intention d’instruire et partie cachée, expériences formatrices « fortuite »)</a:t>
                      </a:r>
                      <a:endParaRPr lang="fr-FR" sz="2000" b="0" i="0" dirty="0">
                        <a:effectLst/>
                        <a:latin typeface="Calibri Light" panose="020F0302020204030204" pitchFamily="34" charset="0"/>
                        <a:ea typeface="Times New Roman" panose="02020603050405020304" pitchFamily="18" charset="0"/>
                        <a:cs typeface="Calibri Light" panose="020F0302020204030204" pitchFamily="34" charset="0"/>
                      </a:endParaRPr>
                    </a:p>
                  </a:txBody>
                  <a:tcPr marL="86532" marR="86532" marT="0" marB="0" anchor="ct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733937404"/>
                  </a:ext>
                </a:extLst>
              </a:tr>
              <a:tr h="416899">
                <a:tc rowSpan="2">
                  <a:txBody>
                    <a:bodyPr/>
                    <a:lstStyle/>
                    <a:p>
                      <a:pPr algn="ctr"/>
                      <a:r>
                        <a:rPr lang="fr-FR" sz="1800" dirty="0">
                          <a:effectLst/>
                        </a:rPr>
                        <a:t>Notions et  concepts à mobiliser et à articuler</a:t>
                      </a:r>
                      <a:endParaRPr lang="fr-FR"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86532" marR="86532" marT="0" marB="0" anchor="ctr"/>
                </a:tc>
                <a:tc rowSpan="2" gridSpan="4">
                  <a:txBody>
                    <a:bodyPr/>
                    <a:lstStyle/>
                    <a:p>
                      <a:pPr algn="ctr"/>
                      <a:r>
                        <a:rPr lang="fr-FR" sz="2000" b="0" i="0" dirty="0">
                          <a:effectLst/>
                          <a:latin typeface="Calibri Light" panose="020F0302020204030204" pitchFamily="34" charset="0"/>
                          <a:cs typeface="Calibri Light" panose="020F0302020204030204" pitchFamily="34" charset="0"/>
                        </a:rPr>
                        <a:t>Savoirs scolaires disciplinaires recomposés (Sciences, mathématiques, histoire, géographie, …), contextualisés dans des situations données</a:t>
                      </a:r>
                      <a:endParaRPr lang="fr-FR" sz="2000" b="0" i="0" dirty="0">
                        <a:effectLst/>
                        <a:latin typeface="Calibri Light" panose="020F0302020204030204" pitchFamily="34" charset="0"/>
                        <a:ea typeface="Times New Roman" panose="02020603050405020304" pitchFamily="18" charset="0"/>
                        <a:cs typeface="Calibri Light" panose="020F0302020204030204" pitchFamily="34" charset="0"/>
                      </a:endParaRPr>
                    </a:p>
                  </a:txBody>
                  <a:tcPr marL="86532" marR="86532" marT="0" marB="0" anchor="ctr"/>
                </a:tc>
                <a:tc rowSpan="2" hMerge="1">
                  <a:txBody>
                    <a:bodyPr/>
                    <a:lstStyle/>
                    <a:p>
                      <a:endParaRPr lang="fr-FR"/>
                    </a:p>
                  </a:txBody>
                  <a:tcPr/>
                </a:tc>
                <a:tc rowSpan="2" hMerge="1">
                  <a:txBody>
                    <a:bodyPr/>
                    <a:lstStyle/>
                    <a:p>
                      <a:endParaRPr lang="fr-FR"/>
                    </a:p>
                  </a:txBody>
                  <a:tcPr/>
                </a:tc>
                <a:tc rowSpan="2" hMerge="1">
                  <a:txBody>
                    <a:bodyPr/>
                    <a:lstStyle/>
                    <a:p>
                      <a:endParaRPr lang="fr-FR"/>
                    </a:p>
                  </a:txBody>
                  <a:tcPr/>
                </a:tc>
                <a:tc gridSpan="3">
                  <a:txBody>
                    <a:bodyPr/>
                    <a:lstStyle/>
                    <a:p>
                      <a:pPr algn="ctr"/>
                      <a:r>
                        <a:rPr lang="fr-FR" sz="2400" b="0" i="0" dirty="0">
                          <a:effectLst/>
                          <a:latin typeface="Calibri Light" panose="020F0302020204030204" pitchFamily="34" charset="0"/>
                          <a:cs typeface="Calibri Light" panose="020F0302020204030204" pitchFamily="34" charset="0"/>
                        </a:rPr>
                        <a:t>Questions socialement vives  </a:t>
                      </a:r>
                    </a:p>
                  </a:txBody>
                  <a:tcPr marL="86532" marR="86532" marT="0" marB="0" anchor="ctr"/>
                </a:tc>
                <a:tc hMerge="1">
                  <a:txBody>
                    <a:bodyPr/>
                    <a:lstStyle/>
                    <a:p>
                      <a:pPr algn="ctr"/>
                      <a:r>
                        <a:rPr lang="fr-FR" sz="1600" dirty="0">
                          <a:effectLst/>
                        </a:rPr>
                        <a:t>Questions socialement vives  </a:t>
                      </a:r>
                      <a:endParaRPr lang="fr-FR"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86532" marR="86532" marT="0" marB="0" anchor="ctr"/>
                </a:tc>
                <a:tc hMerge="1">
                  <a:txBody>
                    <a:bodyPr/>
                    <a:lstStyle/>
                    <a:p>
                      <a:endParaRPr lang="fr-FR"/>
                    </a:p>
                  </a:txBody>
                  <a:tcPr/>
                </a:tc>
                <a:extLst>
                  <a:ext uri="{0D108BD9-81ED-4DB2-BD59-A6C34878D82A}">
                    <a16:rowId xmlns:a16="http://schemas.microsoft.com/office/drawing/2014/main" val="4191410805"/>
                  </a:ext>
                </a:extLst>
              </a:tr>
              <a:tr h="698552">
                <a:tc vMerge="1">
                  <a:txBody>
                    <a:bodyPr/>
                    <a:lstStyle/>
                    <a:p>
                      <a:endParaRPr lang="fr-FR"/>
                    </a:p>
                  </a:txBody>
                  <a:tcPr/>
                </a:tc>
                <a:tc gridSpan="4" vMerge="1">
                  <a:txBody>
                    <a:bodyPr/>
                    <a:lstStyle/>
                    <a:p>
                      <a:endParaRPr lang="fr-FR"/>
                    </a:p>
                  </a:txBody>
                  <a:tcPr/>
                </a:tc>
                <a:tc hMerge="1" vMerge="1">
                  <a:txBody>
                    <a:bodyPr/>
                    <a:lstStyle/>
                    <a:p>
                      <a:endParaRPr lang="fr-FR"/>
                    </a:p>
                  </a:txBody>
                  <a:tcPr/>
                </a:tc>
                <a:tc hMerge="1" vMerge="1">
                  <a:txBody>
                    <a:bodyPr/>
                    <a:lstStyle/>
                    <a:p>
                      <a:endParaRPr lang="fr-FR"/>
                    </a:p>
                  </a:txBody>
                  <a:tcPr/>
                </a:tc>
                <a:tc hMerge="1" vMerge="1">
                  <a:txBody>
                    <a:bodyPr/>
                    <a:lstStyle/>
                    <a:p>
                      <a:endParaRPr lang="fr-F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fr-FR" sz="1600" dirty="0">
                          <a:effectLst/>
                        </a:rPr>
                        <a:t>Épistémologie</a:t>
                      </a:r>
                      <a:endParaRPr lang="fr-FR"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86532" marR="86532" marT="0" marB="0" anchor="ctr"/>
                </a:tc>
                <a:tc gridSpan="2">
                  <a:txBody>
                    <a:bodyPr/>
                    <a:lstStyle/>
                    <a:p>
                      <a:pPr marL="342900" lvl="0" indent="-342900">
                        <a:buFont typeface="Arial" panose="020B0604020202020204" pitchFamily="34" charset="0"/>
                        <a:buChar char="-"/>
                      </a:pPr>
                      <a:endParaRPr lang="fr-FR" sz="1600" dirty="0">
                        <a:effectLst/>
                      </a:endParaRPr>
                    </a:p>
                    <a:p>
                      <a:pPr marL="342900" lvl="0" indent="-342900">
                        <a:buFont typeface="Arial" panose="020B0604020202020204" pitchFamily="34" charset="0"/>
                        <a:buChar char="-"/>
                      </a:pPr>
                      <a:r>
                        <a:rPr lang="fr-FR" sz="1600" dirty="0">
                          <a:effectLst/>
                        </a:rPr>
                        <a:t>formation du futur citoyen </a:t>
                      </a:r>
                    </a:p>
                    <a:p>
                      <a:pPr marL="342900" lvl="0" indent="-342900">
                        <a:buFont typeface="Arial" panose="020B0604020202020204" pitchFamily="34" charset="0"/>
                        <a:buChar char="-"/>
                      </a:pPr>
                      <a:r>
                        <a:rPr lang="fr-FR" sz="1600" dirty="0">
                          <a:effectLst/>
                        </a:rPr>
                        <a:t>enjeu démocratique</a:t>
                      </a:r>
                    </a:p>
                    <a:p>
                      <a:pPr algn="ctr"/>
                      <a:endParaRPr lang="fr-FR"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86532" marR="86532" marT="0" marB="0" anchor="ctr"/>
                </a:tc>
                <a:tc hMerge="1">
                  <a:txBody>
                    <a:bodyPr/>
                    <a:lstStyle/>
                    <a:p>
                      <a:endParaRPr lang="fr-FR"/>
                    </a:p>
                  </a:txBody>
                  <a:tcPr/>
                </a:tc>
                <a:extLst>
                  <a:ext uri="{0D108BD9-81ED-4DB2-BD59-A6C34878D82A}">
                    <a16:rowId xmlns:a16="http://schemas.microsoft.com/office/drawing/2014/main" val="195246909"/>
                  </a:ext>
                </a:extLst>
              </a:tr>
              <a:tr h="2284812">
                <a:tc>
                  <a:txBody>
                    <a:bodyPr/>
                    <a:lstStyle/>
                    <a:p>
                      <a:pPr algn="ctr"/>
                      <a:r>
                        <a:rPr lang="fr-FR" sz="1800" dirty="0">
                          <a:effectLst/>
                        </a:rPr>
                        <a:t>Compétences particulières à développer</a:t>
                      </a:r>
                      <a:endParaRPr lang="fr-FR"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86532" marR="86532" marT="0" marB="0" anchor="ctr"/>
                </a:tc>
                <a:tc>
                  <a:txBody>
                    <a:bodyPr/>
                    <a:lstStyle/>
                    <a:p>
                      <a:pPr algn="ctr"/>
                      <a:r>
                        <a:rPr lang="fr-FR" sz="1400" dirty="0">
                          <a:effectLst/>
                        </a:rPr>
                        <a:t>Se questionner</a:t>
                      </a:r>
                    </a:p>
                    <a:p>
                      <a:pPr algn="ctr"/>
                      <a:r>
                        <a:rPr lang="fr-FR" sz="1400" dirty="0">
                          <a:effectLst/>
                        </a:rPr>
                        <a:t> </a:t>
                      </a:r>
                      <a:endParaRPr lang="fr-FR"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86532" marR="86532" marT="0" marB="0" anchor="ctr"/>
                </a:tc>
                <a:tc>
                  <a:txBody>
                    <a:bodyPr/>
                    <a:lstStyle/>
                    <a:p>
                      <a:pPr algn="ctr"/>
                      <a:r>
                        <a:rPr lang="fr-FR" sz="1400" dirty="0">
                          <a:effectLst/>
                        </a:rPr>
                        <a:t>Mener des investigations riches et variées</a:t>
                      </a:r>
                      <a:endParaRPr lang="fr-FR"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86532" marR="86532" marT="0" marB="0" anchor="ctr"/>
                </a:tc>
                <a:tc>
                  <a:txBody>
                    <a:bodyPr/>
                    <a:lstStyle/>
                    <a:p>
                      <a:pPr algn="ctr"/>
                      <a:r>
                        <a:rPr lang="fr-FR" sz="1400" dirty="0">
                          <a:effectLst/>
                        </a:rPr>
                        <a:t>Mobiliser </a:t>
                      </a:r>
                      <a:r>
                        <a:rPr lang="fr-FR" sz="1400" dirty="0" err="1">
                          <a:effectLst/>
                        </a:rPr>
                        <a:t>diffé́rentes</a:t>
                      </a:r>
                      <a:r>
                        <a:rPr lang="fr-FR" sz="1400" dirty="0">
                          <a:effectLst/>
                        </a:rPr>
                        <a:t> formes de langage et de raisonnement </a:t>
                      </a:r>
                      <a:r>
                        <a:rPr lang="fr-FR" sz="1400" dirty="0" err="1">
                          <a:effectLst/>
                        </a:rPr>
                        <a:t>utilisé́es</a:t>
                      </a:r>
                      <a:r>
                        <a:rPr lang="fr-FR" sz="1400" dirty="0">
                          <a:effectLst/>
                        </a:rPr>
                        <a:t> en sciences et technologie</a:t>
                      </a:r>
                      <a:endParaRPr lang="fr-FR"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86532" marR="86532" marT="0" marB="0" anchor="ctr"/>
                </a:tc>
                <a:tc>
                  <a:txBody>
                    <a:bodyPr/>
                    <a:lstStyle/>
                    <a:p>
                      <a:pPr algn="ctr"/>
                      <a:r>
                        <a:rPr lang="fr-FR" sz="1400" dirty="0">
                          <a:effectLst/>
                        </a:rPr>
                        <a:t>Maîtriser autant les </a:t>
                      </a:r>
                      <a:r>
                        <a:rPr lang="fr-FR" sz="1400" dirty="0" err="1">
                          <a:effectLst/>
                        </a:rPr>
                        <a:t>dé́marches</a:t>
                      </a:r>
                      <a:r>
                        <a:rPr lang="fr-FR" sz="1400" dirty="0">
                          <a:effectLst/>
                        </a:rPr>
                        <a:t> que les connaissances</a:t>
                      </a:r>
                      <a:endParaRPr lang="fr-FR"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86532" marR="86532" marT="0" marB="0" anchor="ctr"/>
                </a:tc>
                <a:tc>
                  <a:txBody>
                    <a:bodyPr/>
                    <a:lstStyle/>
                    <a:p>
                      <a:pPr algn="ctr"/>
                      <a:r>
                        <a:rPr lang="fr-FR" sz="1400" dirty="0">
                          <a:effectLst/>
                        </a:rPr>
                        <a:t>Découvrir et comprendre comment la science se fait/la connaissance se construit</a:t>
                      </a:r>
                      <a:endParaRPr lang="fr-FR"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86532" marR="86532" marT="0" marB="0" anchor="ctr"/>
                </a:tc>
                <a:tc>
                  <a:txBody>
                    <a:bodyPr/>
                    <a:lstStyle/>
                    <a:p>
                      <a:pPr algn="ctr"/>
                      <a:r>
                        <a:rPr lang="fr-FR" sz="1400" dirty="0">
                          <a:effectLst/>
                        </a:rPr>
                        <a:t>Établir des liens avec des </a:t>
                      </a:r>
                      <a:r>
                        <a:rPr lang="fr-FR" sz="1400" dirty="0" err="1">
                          <a:effectLst/>
                        </a:rPr>
                        <a:t>problé́matiques</a:t>
                      </a:r>
                      <a:r>
                        <a:rPr lang="fr-FR" sz="1400" dirty="0">
                          <a:effectLst/>
                        </a:rPr>
                        <a:t> sociales </a:t>
                      </a:r>
                      <a:endParaRPr lang="fr-FR"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86532" marR="86532" marT="0" marB="0" anchor="ctr"/>
                </a:tc>
                <a:tc>
                  <a:txBody>
                    <a:bodyPr/>
                    <a:lstStyle/>
                    <a:p>
                      <a:pPr algn="ctr"/>
                      <a:r>
                        <a:rPr lang="fr-FR" sz="1400" dirty="0">
                          <a:effectLst/>
                        </a:rPr>
                        <a:t>Développer son esprit critique </a:t>
                      </a:r>
                    </a:p>
                    <a:p>
                      <a:pPr algn="ctr"/>
                      <a:endParaRPr lang="fr-FR" sz="1400" dirty="0">
                        <a:effectLst/>
                      </a:endParaRPr>
                    </a:p>
                    <a:p>
                      <a:pPr algn="ctr"/>
                      <a:r>
                        <a:rPr lang="fr-FR" sz="1400" dirty="0">
                          <a:effectLst/>
                        </a:rPr>
                        <a:t>Débattre</a:t>
                      </a:r>
                      <a:endParaRPr lang="fr-FR"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86532" marR="86532" marT="0" marB="0" anchor="ctr"/>
                </a:tc>
                <a:extLst>
                  <a:ext uri="{0D108BD9-81ED-4DB2-BD59-A6C34878D82A}">
                    <a16:rowId xmlns:a16="http://schemas.microsoft.com/office/drawing/2014/main" val="2063988793"/>
                  </a:ext>
                </a:extLst>
              </a:tr>
            </a:tbl>
          </a:graphicData>
        </a:graphic>
      </p:graphicFrame>
      <p:sp>
        <p:nvSpPr>
          <p:cNvPr id="4" name="Titre 1">
            <a:extLst>
              <a:ext uri="{FF2B5EF4-FFF2-40B4-BE49-F238E27FC236}">
                <a16:creationId xmlns:a16="http://schemas.microsoft.com/office/drawing/2014/main" id="{6F57354D-4B8F-254B-B4A3-44954928C311}"/>
              </a:ext>
            </a:extLst>
          </p:cNvPr>
          <p:cNvSpPr txBox="1">
            <a:spLocks/>
          </p:cNvSpPr>
          <p:nvPr/>
        </p:nvSpPr>
        <p:spPr>
          <a:xfrm>
            <a:off x="138023" y="116438"/>
            <a:ext cx="12053976" cy="1019783"/>
          </a:xfrm>
          <a:prstGeom prst="rect">
            <a:avLst/>
          </a:prstGeom>
        </p:spPr>
        <p:txBody>
          <a:bodyPr>
            <a:normAutofit fontScale="97500" lnSpcReduction="10000"/>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FR" sz="2700" dirty="0">
                <a:solidFill>
                  <a:schemeClr val="tx1"/>
                </a:solidFill>
              </a:rPr>
              <a:t>Les vaccins ça sert à …?</a:t>
            </a:r>
          </a:p>
          <a:p>
            <a:pPr algn="ctr"/>
            <a:r>
              <a:rPr lang="fr-FR" dirty="0">
                <a:solidFill>
                  <a:schemeClr val="tx1"/>
                </a:solidFill>
              </a:rPr>
              <a:t>Didactique des éducations à…, points de vigilance</a:t>
            </a:r>
          </a:p>
        </p:txBody>
      </p:sp>
      <p:sp>
        <p:nvSpPr>
          <p:cNvPr id="5" name="Rectangle 4">
            <a:extLst>
              <a:ext uri="{FF2B5EF4-FFF2-40B4-BE49-F238E27FC236}">
                <a16:creationId xmlns:a16="http://schemas.microsoft.com/office/drawing/2014/main" id="{36183618-A94E-DB40-8915-B4EB0769EBCE}"/>
              </a:ext>
            </a:extLst>
          </p:cNvPr>
          <p:cNvSpPr/>
          <p:nvPr/>
        </p:nvSpPr>
        <p:spPr>
          <a:xfrm>
            <a:off x="7658100" y="2743200"/>
            <a:ext cx="4533900" cy="3688495"/>
          </a:xfrm>
          <a:prstGeom prst="rect">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6" name="Connecteur droit 5">
            <a:extLst>
              <a:ext uri="{FF2B5EF4-FFF2-40B4-BE49-F238E27FC236}">
                <a16:creationId xmlns:a16="http://schemas.microsoft.com/office/drawing/2014/main" id="{BD8D7983-1E10-A340-8E58-21FAC6B91044}"/>
              </a:ext>
            </a:extLst>
          </p:cNvPr>
          <p:cNvCxnSpPr/>
          <p:nvPr/>
        </p:nvCxnSpPr>
        <p:spPr>
          <a:xfrm>
            <a:off x="1987296" y="3316224"/>
            <a:ext cx="4303776"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Connecteur droit 6">
            <a:extLst>
              <a:ext uri="{FF2B5EF4-FFF2-40B4-BE49-F238E27FC236}">
                <a16:creationId xmlns:a16="http://schemas.microsoft.com/office/drawing/2014/main" id="{4D83F5E6-278E-B74C-879B-219DD2B6FC0E}"/>
              </a:ext>
            </a:extLst>
          </p:cNvPr>
          <p:cNvCxnSpPr>
            <a:cxnSpLocks/>
          </p:cNvCxnSpPr>
          <p:nvPr/>
        </p:nvCxnSpPr>
        <p:spPr>
          <a:xfrm>
            <a:off x="6858000" y="2554224"/>
            <a:ext cx="5114544"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5A8A984F-4499-8E4B-9640-9CA6B1DE5B2F}"/>
              </a:ext>
            </a:extLst>
          </p:cNvPr>
          <p:cNvSpPr/>
          <p:nvPr/>
        </p:nvSpPr>
        <p:spPr>
          <a:xfrm>
            <a:off x="1682495" y="4986527"/>
            <a:ext cx="1219201" cy="354931"/>
          </a:xfrm>
          <a:prstGeom prst="rect">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Rectangle 9">
            <a:extLst>
              <a:ext uri="{FF2B5EF4-FFF2-40B4-BE49-F238E27FC236}">
                <a16:creationId xmlns:a16="http://schemas.microsoft.com/office/drawing/2014/main" id="{EAED0289-FED3-8445-8BBD-61D76522E6CA}"/>
              </a:ext>
            </a:extLst>
          </p:cNvPr>
          <p:cNvSpPr/>
          <p:nvPr/>
        </p:nvSpPr>
        <p:spPr>
          <a:xfrm>
            <a:off x="3049523" y="4875776"/>
            <a:ext cx="1339597" cy="852762"/>
          </a:xfrm>
          <a:prstGeom prst="rect">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Rectangle 10">
            <a:extLst>
              <a:ext uri="{FF2B5EF4-FFF2-40B4-BE49-F238E27FC236}">
                <a16:creationId xmlns:a16="http://schemas.microsoft.com/office/drawing/2014/main" id="{AE464055-1448-224D-B7B3-A24EB04840D1}"/>
              </a:ext>
            </a:extLst>
          </p:cNvPr>
          <p:cNvSpPr/>
          <p:nvPr/>
        </p:nvSpPr>
        <p:spPr>
          <a:xfrm>
            <a:off x="4584190" y="4161065"/>
            <a:ext cx="1289308" cy="2093429"/>
          </a:xfrm>
          <a:prstGeom prst="rect">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ctangle 11">
            <a:extLst>
              <a:ext uri="{FF2B5EF4-FFF2-40B4-BE49-F238E27FC236}">
                <a16:creationId xmlns:a16="http://schemas.microsoft.com/office/drawing/2014/main" id="{BE6D44EA-1385-864D-8A7A-5D3ADAA264EB}"/>
              </a:ext>
            </a:extLst>
          </p:cNvPr>
          <p:cNvSpPr/>
          <p:nvPr/>
        </p:nvSpPr>
        <p:spPr>
          <a:xfrm>
            <a:off x="6068568" y="4855785"/>
            <a:ext cx="1502664" cy="852762"/>
          </a:xfrm>
          <a:prstGeom prst="rect">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4" name="Connecteur droit 13">
            <a:extLst>
              <a:ext uri="{FF2B5EF4-FFF2-40B4-BE49-F238E27FC236}">
                <a16:creationId xmlns:a16="http://schemas.microsoft.com/office/drawing/2014/main" id="{7CB64C32-C6CD-3D40-B09F-AC685261A0AE}"/>
              </a:ext>
            </a:extLst>
          </p:cNvPr>
          <p:cNvCxnSpPr/>
          <p:nvPr/>
        </p:nvCxnSpPr>
        <p:spPr>
          <a:xfrm>
            <a:off x="7863840" y="3803904"/>
            <a:ext cx="1231392" cy="0"/>
          </a:xfrm>
          <a:prstGeom prst="line">
            <a:avLst/>
          </a:prstGeom>
          <a:ln w="76200">
            <a:solidFill>
              <a:srgbClr val="FFC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455968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1"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1"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animBg="1"/>
      <p:bldP spid="10" grpId="0" animBg="1"/>
      <p:bldP spid="11" grpId="1" animBg="1"/>
      <p:bldP spid="12"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Diagramme 8">
            <a:extLst>
              <a:ext uri="{FF2B5EF4-FFF2-40B4-BE49-F238E27FC236}">
                <a16:creationId xmlns:a16="http://schemas.microsoft.com/office/drawing/2014/main" id="{E7F286C6-AF64-4952-9E79-92972B44A9BF}"/>
              </a:ext>
            </a:extLst>
          </p:cNvPr>
          <p:cNvGraphicFramePr/>
          <p:nvPr/>
        </p:nvGraphicFramePr>
        <p:xfrm>
          <a:off x="-40226" y="1589728"/>
          <a:ext cx="7142822"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Titre 1">
            <a:extLst>
              <a:ext uri="{FF2B5EF4-FFF2-40B4-BE49-F238E27FC236}">
                <a16:creationId xmlns:a16="http://schemas.microsoft.com/office/drawing/2014/main" id="{20533683-2D51-F84B-9736-9B6CC1BECCF8}"/>
              </a:ext>
            </a:extLst>
          </p:cNvPr>
          <p:cNvSpPr>
            <a:spLocks noGrp="1"/>
          </p:cNvSpPr>
          <p:nvPr>
            <p:ph type="title"/>
          </p:nvPr>
        </p:nvSpPr>
        <p:spPr>
          <a:xfrm>
            <a:off x="534838" y="79441"/>
            <a:ext cx="11789568" cy="796215"/>
          </a:xfrm>
        </p:spPr>
        <p:txBody>
          <a:bodyPr>
            <a:noAutofit/>
          </a:bodyPr>
          <a:lstStyle/>
          <a:p>
            <a:r>
              <a:rPr lang="fr-FR" sz="2800" dirty="0"/>
              <a:t>À quels obstacles se heurte la compréhension des faits scientifiques </a:t>
            </a:r>
            <a:r>
              <a:rPr lang="fr-FR" dirty="0"/>
              <a:t>?</a:t>
            </a:r>
          </a:p>
        </p:txBody>
      </p:sp>
      <p:sp>
        <p:nvSpPr>
          <p:cNvPr id="3" name="Espace réservé du numéro de diapositive 2"/>
          <p:cNvSpPr>
            <a:spLocks noGrp="1"/>
          </p:cNvSpPr>
          <p:nvPr>
            <p:ph type="sldNum" sz="quarter" idx="12"/>
          </p:nvPr>
        </p:nvSpPr>
        <p:spPr/>
        <p:txBody>
          <a:bodyPr/>
          <a:lstStyle/>
          <a:p>
            <a:fld id="{AADEBCFF-022C-4822-AAFB-FE6F18A39296}" type="slidenum">
              <a:rPr lang="fr-FR" smtClean="0"/>
              <a:pPr/>
              <a:t>5</a:t>
            </a:fld>
            <a:endParaRPr lang="fr-FR"/>
          </a:p>
        </p:txBody>
      </p:sp>
      <p:pic>
        <p:nvPicPr>
          <p:cNvPr id="5" name="Image 4">
            <a:extLst>
              <a:ext uri="{FF2B5EF4-FFF2-40B4-BE49-F238E27FC236}">
                <a16:creationId xmlns:a16="http://schemas.microsoft.com/office/drawing/2014/main" id="{612678C2-65C2-DC47-B528-36E6392F124C}"/>
              </a:ext>
            </a:extLst>
          </p:cNvPr>
          <p:cNvPicPr>
            <a:picLocks noChangeAspect="1"/>
          </p:cNvPicPr>
          <p:nvPr/>
        </p:nvPicPr>
        <p:blipFill>
          <a:blip r:embed="rId8"/>
          <a:stretch>
            <a:fillRect/>
          </a:stretch>
        </p:blipFill>
        <p:spPr>
          <a:xfrm>
            <a:off x="4963065" y="778677"/>
            <a:ext cx="5080000" cy="3441700"/>
          </a:xfrm>
          <a:prstGeom prst="rect">
            <a:avLst/>
          </a:prstGeom>
        </p:spPr>
      </p:pic>
      <p:pic>
        <p:nvPicPr>
          <p:cNvPr id="7" name="Picture 4">
            <a:extLst>
              <a:ext uri="{FF2B5EF4-FFF2-40B4-BE49-F238E27FC236}">
                <a16:creationId xmlns:a16="http://schemas.microsoft.com/office/drawing/2014/main" id="{E122BB38-43EC-354A-8D00-C8FD3A2AFBCF}"/>
              </a:ext>
            </a:extLst>
          </p:cNvPr>
          <p:cNvPicPr/>
          <p:nvPr/>
        </p:nvPicPr>
        <p:blipFill rotWithShape="1">
          <a:blip r:embed="rId9" cstate="print">
            <a:extLst>
              <a:ext uri="{28A0092B-C50C-407E-A947-70E740481C1C}">
                <a14:useLocalDpi xmlns:a14="http://schemas.microsoft.com/office/drawing/2010/main" val="0"/>
              </a:ext>
            </a:extLst>
          </a:blip>
          <a:srcRect l="3568" r="4713" b="4966"/>
          <a:stretch/>
        </p:blipFill>
        <p:spPr bwMode="auto">
          <a:xfrm>
            <a:off x="0" y="944583"/>
            <a:ext cx="2622430" cy="1650439"/>
          </a:xfrm>
          <a:prstGeom prst="rect">
            <a:avLst/>
          </a:prstGeom>
          <a:noFill/>
        </p:spPr>
      </p:pic>
      <p:pic>
        <p:nvPicPr>
          <p:cNvPr id="8" name="Image 7">
            <a:hlinkClick r:id="rId10"/>
            <a:extLst>
              <a:ext uri="{FF2B5EF4-FFF2-40B4-BE49-F238E27FC236}">
                <a16:creationId xmlns:a16="http://schemas.microsoft.com/office/drawing/2014/main" id="{1AB4D469-B34F-BC47-AB3A-9E19BE1E9A59}"/>
              </a:ext>
            </a:extLst>
          </p:cNvPr>
          <p:cNvPicPr>
            <a:picLocks noChangeAspect="1"/>
          </p:cNvPicPr>
          <p:nvPr/>
        </p:nvPicPr>
        <p:blipFill>
          <a:blip r:embed="rId11"/>
          <a:stretch>
            <a:fillRect/>
          </a:stretch>
        </p:blipFill>
        <p:spPr>
          <a:xfrm>
            <a:off x="5510123" y="4358230"/>
            <a:ext cx="6681877" cy="2308779"/>
          </a:xfrm>
          <a:prstGeom prst="rect">
            <a:avLst/>
          </a:prstGeom>
        </p:spPr>
      </p:pic>
    </p:spTree>
    <p:extLst>
      <p:ext uri="{BB962C8B-B14F-4D97-AF65-F5344CB8AC3E}">
        <p14:creationId xmlns:p14="http://schemas.microsoft.com/office/powerpoint/2010/main" val="1336363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4EE45C3-C287-4949-8A95-C3C556B064B3}"/>
              </a:ext>
            </a:extLst>
          </p:cNvPr>
          <p:cNvSpPr/>
          <p:nvPr/>
        </p:nvSpPr>
        <p:spPr>
          <a:xfrm>
            <a:off x="625426" y="1201708"/>
            <a:ext cx="5370108" cy="1477328"/>
          </a:xfrm>
          <a:prstGeom prst="rect">
            <a:avLst/>
          </a:prstGeom>
        </p:spPr>
        <p:txBody>
          <a:bodyPr wrap="square">
            <a:spAutoFit/>
          </a:bodyPr>
          <a:lstStyle/>
          <a:p>
            <a:r>
              <a:rPr lang="fr-FR" dirty="0">
                <a:latin typeface="Calibri" panose="020F0502020204030204" pitchFamily="34" charset="0"/>
                <a:cs typeface="Calibri" panose="020F0502020204030204" pitchFamily="34" charset="0"/>
              </a:rPr>
              <a:t>9% des Français pensent qu’il est possible que la Terre soit plate, et non pas ronde, contrairement à ce qu’on nous enseigne à l’école. Ce ratio atteint 18 % pour les 18-24 ans ! </a:t>
            </a:r>
            <a:r>
              <a:rPr lang="fr-FR" dirty="0">
                <a:latin typeface="Calibri" panose="020F0502020204030204" pitchFamily="34" charset="0"/>
                <a:cs typeface="Calibri" panose="020F0502020204030204" pitchFamily="34" charset="0"/>
                <a:hlinkClick r:id="rId5"/>
              </a:rPr>
              <a:t>étude menée par l’Ifop pour l’institut Jean Jaurès et l’observatoire Conspiracy Watch</a:t>
            </a:r>
            <a:r>
              <a:rPr lang="fr-FR" dirty="0">
                <a:latin typeface="Calibri" panose="020F0502020204030204" pitchFamily="34" charset="0"/>
                <a:cs typeface="Calibri" panose="020F0502020204030204" pitchFamily="34" charset="0"/>
              </a:rPr>
              <a:t> </a:t>
            </a:r>
          </a:p>
        </p:txBody>
      </p:sp>
      <p:sp>
        <p:nvSpPr>
          <p:cNvPr id="3" name="Rectangle 2">
            <a:extLst>
              <a:ext uri="{FF2B5EF4-FFF2-40B4-BE49-F238E27FC236}">
                <a16:creationId xmlns:a16="http://schemas.microsoft.com/office/drawing/2014/main" id="{9078BC73-79DC-3E42-9D94-BD534A04BFEF}"/>
              </a:ext>
            </a:extLst>
          </p:cNvPr>
          <p:cNvSpPr/>
          <p:nvPr/>
        </p:nvSpPr>
        <p:spPr>
          <a:xfrm rot="266935">
            <a:off x="5939866" y="2279393"/>
            <a:ext cx="6096000" cy="1754326"/>
          </a:xfrm>
          <a:prstGeom prst="rect">
            <a:avLst/>
          </a:prstGeom>
        </p:spPr>
        <p:txBody>
          <a:bodyPr>
            <a:spAutoFit/>
          </a:bodyPr>
          <a:lstStyle/>
          <a:p>
            <a:pPr>
              <a:spcAft>
                <a:spcPts val="0"/>
              </a:spcAft>
            </a:pPr>
            <a:r>
              <a:rPr lang="fr-FR" dirty="0">
                <a:latin typeface="Calibri" panose="020F0502020204030204" pitchFamily="34" charset="0"/>
                <a:ea typeface="Times New Roman" panose="02020603050405020304" pitchFamily="18" charset="0"/>
                <a:cs typeface="Calibri" panose="020F0502020204030204" pitchFamily="34" charset="0"/>
              </a:rPr>
              <a:t>Donald </a:t>
            </a:r>
            <a:r>
              <a:rPr lang="fr-FR" dirty="0" err="1">
                <a:latin typeface="Calibri" panose="020F0502020204030204" pitchFamily="34" charset="0"/>
                <a:ea typeface="Times New Roman" panose="02020603050405020304" pitchFamily="18" charset="0"/>
                <a:cs typeface="Calibri" panose="020F0502020204030204" pitchFamily="34" charset="0"/>
              </a:rPr>
              <a:t>Trump</a:t>
            </a:r>
            <a:r>
              <a:rPr lang="fr-FR" dirty="0">
                <a:latin typeface="Calibri" panose="020F0502020204030204" pitchFamily="34" charset="0"/>
                <a:ea typeface="Times New Roman" panose="02020603050405020304" pitchFamily="18" charset="0"/>
                <a:cs typeface="Calibri" panose="020F0502020204030204" pitchFamily="34" charset="0"/>
              </a:rPr>
              <a:t> a plusieurs fois affirmé que le réchauffement climatique était un mythe. Il a ainsi fait sortir son pays des Accords de Paris le 1er juin 2017, avant d'affirmer sa théorie selon laquelle « le concept de réchauffement climatique a été créé par et pour les Chinois pour rendre l’industrie américaine non compétitive ».</a:t>
            </a:r>
            <a:endParaRPr lang="fr-FR"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angle 3">
            <a:extLst>
              <a:ext uri="{FF2B5EF4-FFF2-40B4-BE49-F238E27FC236}">
                <a16:creationId xmlns:a16="http://schemas.microsoft.com/office/drawing/2014/main" id="{E9A3ECFB-A420-084A-AF3C-5DCDAEBC7B38}"/>
              </a:ext>
            </a:extLst>
          </p:cNvPr>
          <p:cNvSpPr/>
          <p:nvPr/>
        </p:nvSpPr>
        <p:spPr>
          <a:xfrm rot="21390165">
            <a:off x="5962915" y="4227461"/>
            <a:ext cx="6096000" cy="2031325"/>
          </a:xfrm>
          <a:prstGeom prst="rect">
            <a:avLst/>
          </a:prstGeom>
        </p:spPr>
        <p:txBody>
          <a:bodyPr>
            <a:spAutoFit/>
          </a:bodyPr>
          <a:lstStyle/>
          <a:p>
            <a:r>
              <a:rPr lang="fr-FR" dirty="0">
                <a:latin typeface="Calibri" panose="020F0502020204030204" pitchFamily="34" charset="0"/>
                <a:ea typeface="Times New Roman" panose="02020603050405020304" pitchFamily="18" charset="0"/>
              </a:rPr>
              <a:t>En décembre 2015, un </a:t>
            </a:r>
            <a:r>
              <a:rPr lang="fr-FR" dirty="0">
                <a:solidFill>
                  <a:srgbClr val="0000FF"/>
                </a:solidFill>
                <a:latin typeface="Calibri" panose="020F0502020204030204" pitchFamily="34" charset="0"/>
                <a:ea typeface="Times New Roman" panose="02020603050405020304" pitchFamily="18" charset="0"/>
                <a:cs typeface="Calibri" panose="020F0502020204030204" pitchFamily="34" charset="0"/>
                <a:hlinkClick r:id="rId6"/>
              </a:rPr>
              <a:t>avis de l’Académie des technologies sur le thème « Biodiversité et aménagement des territoires »</a:t>
            </a:r>
            <a:r>
              <a:rPr lang="fr-FR" dirty="0">
                <a:latin typeface="Calibri" panose="020F0502020204030204" pitchFamily="34" charset="0"/>
                <a:ea typeface="Times New Roman" panose="02020603050405020304" pitchFamily="18" charset="0"/>
              </a:rPr>
              <a:t>  invoque les incertitudes et certaines imprécisions pesant sur l’estimation des taux d’extinction des espèces pour suggérer d’</a:t>
            </a:r>
            <a:r>
              <a:rPr lang="fr-FR" i="1" dirty="0">
                <a:latin typeface="Calibri" panose="020F0502020204030204" pitchFamily="34" charset="0"/>
                <a:ea typeface="Times New Roman" panose="02020603050405020304" pitchFamily="18" charset="0"/>
              </a:rPr>
              <a:t>« éviter toute interprétation hâtive, toute analogie faussement intuitive et toute imprégnation trop fortement idéologique »</a:t>
            </a:r>
            <a:r>
              <a:rPr lang="fr-FR" dirty="0">
                <a:latin typeface="Calibri" panose="020F0502020204030204" pitchFamily="34" charset="0"/>
                <a:ea typeface="Times New Roman" panose="02020603050405020304" pitchFamily="18" charset="0"/>
              </a:rPr>
              <a:t>. </a:t>
            </a:r>
            <a:endParaRPr lang="fr-FR" dirty="0"/>
          </a:p>
        </p:txBody>
      </p:sp>
      <p:sp>
        <p:nvSpPr>
          <p:cNvPr id="5" name="Rectangle 4">
            <a:extLst>
              <a:ext uri="{FF2B5EF4-FFF2-40B4-BE49-F238E27FC236}">
                <a16:creationId xmlns:a16="http://schemas.microsoft.com/office/drawing/2014/main" id="{7A6AE48B-F98D-9840-A382-15A24B1E9B6A}"/>
              </a:ext>
            </a:extLst>
          </p:cNvPr>
          <p:cNvSpPr/>
          <p:nvPr/>
        </p:nvSpPr>
        <p:spPr>
          <a:xfrm rot="21370629">
            <a:off x="5939867" y="417345"/>
            <a:ext cx="6096000" cy="1200329"/>
          </a:xfrm>
          <a:prstGeom prst="rect">
            <a:avLst/>
          </a:prstGeom>
        </p:spPr>
        <p:txBody>
          <a:bodyPr>
            <a:spAutoFit/>
          </a:bodyPr>
          <a:lstStyle/>
          <a:p>
            <a:pPr>
              <a:spcAft>
                <a:spcPts val="0"/>
              </a:spcAft>
            </a:pPr>
            <a:r>
              <a:rPr lang="fr-FR" dirty="0">
                <a:latin typeface="Calibri" panose="020F0502020204030204" pitchFamily="34" charset="0"/>
                <a:ea typeface="Times New Roman" panose="02020603050405020304" pitchFamily="18" charset="0"/>
                <a:cs typeface="Calibri" panose="020F0502020204030204" pitchFamily="34" charset="0"/>
              </a:rPr>
              <a:t>Dans certaines villes des Etats-Unis, des parents d'élèves sont parvenus à faire mettre dans les programmes scolaires "l'Intelligent Design" et la théorie de l'évolution sur le même plan.</a:t>
            </a:r>
            <a:endParaRPr lang="fr-FR" dirty="0">
              <a:latin typeface="Calibri" panose="020F0502020204030204" pitchFamily="34" charset="0"/>
              <a:ea typeface="Calibri" panose="020F0502020204030204" pitchFamily="34" charset="0"/>
              <a:cs typeface="Times New Roman" panose="02020603050405020304" pitchFamily="18" charset="0"/>
            </a:endParaRPr>
          </a:p>
        </p:txBody>
      </p:sp>
      <p:pic>
        <p:nvPicPr>
          <p:cNvPr id="6" name="Média en ligne 5" descr="Watch - Découvrir">
            <a:hlinkClick r:id="" action="ppaction://media"/>
            <a:extLst>
              <a:ext uri="{FF2B5EF4-FFF2-40B4-BE49-F238E27FC236}">
                <a16:creationId xmlns:a16="http://schemas.microsoft.com/office/drawing/2014/main" id="{2760CA6B-5F22-1F43-978E-C24C5357F6A9}"/>
              </a:ext>
            </a:extLst>
          </p:cNvPr>
          <p:cNvPicPr>
            <a:picLocks noChangeAspect="1"/>
          </p:cNvPicPr>
          <p:nvPr>
            <a:videoFile r:link="rId2"/>
            <p:extLst>
              <p:ext uri="{DAA4B4D4-6D71-4841-9C94-3DE7FCFB9230}">
                <p14:media xmlns:p14="http://schemas.microsoft.com/office/powerpoint/2010/main" r:embed="rId1"/>
              </p:ext>
            </p:extLst>
          </p:nvPr>
        </p:nvPicPr>
        <p:blipFill>
          <a:blip r:embed="rId7"/>
          <a:stretch>
            <a:fillRect/>
          </a:stretch>
        </p:blipFill>
        <p:spPr>
          <a:xfrm>
            <a:off x="933116" y="2925386"/>
            <a:ext cx="4296109" cy="3517439"/>
          </a:xfrm>
          <a:prstGeom prst="rect">
            <a:avLst/>
          </a:prstGeom>
        </p:spPr>
      </p:pic>
      <p:sp>
        <p:nvSpPr>
          <p:cNvPr id="9" name="Titre 1">
            <a:extLst>
              <a:ext uri="{FF2B5EF4-FFF2-40B4-BE49-F238E27FC236}">
                <a16:creationId xmlns:a16="http://schemas.microsoft.com/office/drawing/2014/main" id="{10CBF8A0-D68D-DD47-85BE-FEB8EC57825B}"/>
              </a:ext>
            </a:extLst>
          </p:cNvPr>
          <p:cNvSpPr txBox="1">
            <a:spLocks/>
          </p:cNvSpPr>
          <p:nvPr/>
        </p:nvSpPr>
        <p:spPr>
          <a:xfrm>
            <a:off x="46833" y="159143"/>
            <a:ext cx="5948701" cy="796215"/>
          </a:xfrm>
          <a:prstGeom prst="rect">
            <a:avLst/>
          </a:prstGeom>
        </p:spPr>
        <p:txBody>
          <a:bodyPr>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FR" dirty="0"/>
              <a:t> Une crise de confiance.</a:t>
            </a:r>
          </a:p>
        </p:txBody>
      </p:sp>
    </p:spTree>
    <p:extLst>
      <p:ext uri="{BB962C8B-B14F-4D97-AF65-F5344CB8AC3E}">
        <p14:creationId xmlns:p14="http://schemas.microsoft.com/office/powerpoint/2010/main" val="1383014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blinds(horizontal)">
                                      <p:cBhvr>
                                        <p:cTn id="2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vol="80000">
                <p:cTn id="24" fill="hold" display="0">
                  <p:stCondLst>
                    <p:cond delay="indefinite"/>
                  </p:stCondLst>
                </p:cTn>
                <p:tgtEl>
                  <p:spTgt spid="6"/>
                </p:tgtEl>
              </p:cMediaNode>
            </p:video>
          </p:childTnLst>
        </p:cTn>
      </p:par>
    </p:tnLst>
    <p:bldLst>
      <p:bldP spid="2" grpId="0"/>
      <p:bldP spid="3" grpId="0"/>
      <p:bldP spid="4" grpId="0"/>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45FC99F-7769-9949-A3A3-53EAB56DE661}"/>
              </a:ext>
            </a:extLst>
          </p:cNvPr>
          <p:cNvSpPr>
            <a:spLocks noGrp="1"/>
          </p:cNvSpPr>
          <p:nvPr>
            <p:ph type="title"/>
          </p:nvPr>
        </p:nvSpPr>
        <p:spPr/>
        <p:txBody>
          <a:bodyPr>
            <a:normAutofit/>
          </a:bodyPr>
          <a:lstStyle/>
          <a:p>
            <a:r>
              <a:rPr lang="fr-FR" dirty="0"/>
              <a:t>Réponse épistémologique: la démarche d’investigation</a:t>
            </a:r>
          </a:p>
        </p:txBody>
      </p:sp>
      <p:sp>
        <p:nvSpPr>
          <p:cNvPr id="3" name="Espace réservé du contenu 2">
            <a:extLst>
              <a:ext uri="{FF2B5EF4-FFF2-40B4-BE49-F238E27FC236}">
                <a16:creationId xmlns:a16="http://schemas.microsoft.com/office/drawing/2014/main" id="{B78991F9-649C-9648-9639-296DBF441500}"/>
              </a:ext>
            </a:extLst>
          </p:cNvPr>
          <p:cNvSpPr>
            <a:spLocks noGrp="1"/>
          </p:cNvSpPr>
          <p:nvPr>
            <p:ph sz="quarter" idx="13"/>
          </p:nvPr>
        </p:nvSpPr>
        <p:spPr>
          <a:xfrm>
            <a:off x="304800" y="2087692"/>
            <a:ext cx="11264900" cy="4300408"/>
          </a:xfrm>
        </p:spPr>
        <p:txBody>
          <a:bodyPr>
            <a:normAutofit fontScale="77500" lnSpcReduction="20000"/>
          </a:bodyPr>
          <a:lstStyle/>
          <a:p>
            <a:r>
              <a:rPr lang="fr-FR" b="1" dirty="0"/>
              <a:t>Scepticisme initial</a:t>
            </a:r>
            <a:r>
              <a:rPr lang="fr-FR" dirty="0"/>
              <a:t>: on admet un résultat même s’il n’est pas conforme à </a:t>
            </a:r>
            <a:r>
              <a:rPr lang="fr-FR" dirty="0">
                <a:solidFill>
                  <a:srgbClr val="FF0000"/>
                </a:solidFill>
              </a:rPr>
              <a:t>ce qu’on attendait</a:t>
            </a:r>
          </a:p>
          <a:p>
            <a:r>
              <a:rPr lang="fr-FR" b="1" dirty="0"/>
              <a:t>Réalisme</a:t>
            </a:r>
            <a:r>
              <a:rPr lang="fr-FR" dirty="0"/>
              <a:t>: le monde existe indépendamment de la </a:t>
            </a:r>
            <a:r>
              <a:rPr lang="fr-FR" dirty="0">
                <a:solidFill>
                  <a:srgbClr val="FF0000"/>
                </a:solidFill>
              </a:rPr>
              <a:t>perception</a:t>
            </a:r>
            <a:r>
              <a:rPr lang="fr-FR" dirty="0"/>
              <a:t> que j’en ai, l’existence matérielle des choses n’est pas subordonnée à la validité des concepts et idées que nous utilisons pour interpréter les choses</a:t>
            </a:r>
          </a:p>
          <a:p>
            <a:r>
              <a:rPr lang="fr-FR" b="1" dirty="0"/>
              <a:t>Rationalité</a:t>
            </a:r>
            <a:r>
              <a:rPr lang="fr-FR" dirty="0"/>
              <a:t>: logique + principe de parcimonie. La logique organise les </a:t>
            </a:r>
            <a:r>
              <a:rPr lang="fr-FR" dirty="0">
                <a:solidFill>
                  <a:srgbClr val="FF0000"/>
                </a:solidFill>
              </a:rPr>
              <a:t>tests d’hypothèses</a:t>
            </a:r>
            <a:r>
              <a:rPr lang="fr-FR" dirty="0"/>
              <a:t>, la parcimonie permet de choisir la théorie ou le  scénario le plus cohérent</a:t>
            </a:r>
          </a:p>
          <a:p>
            <a:r>
              <a:rPr lang="fr-FR" b="1" dirty="0"/>
              <a:t>Matérialisme méthodologique: </a:t>
            </a:r>
            <a:r>
              <a:rPr lang="fr-FR" dirty="0"/>
              <a:t>les sciences travaillent sur cette partie du monde réel, dotée d’énergie, qui, lorsqu’on agit dessus, régit ou fait réagir nos </a:t>
            </a:r>
            <a:r>
              <a:rPr lang="fr-FR" dirty="0">
                <a:solidFill>
                  <a:srgbClr val="FF0000"/>
                </a:solidFill>
              </a:rPr>
              <a:t>instruments</a:t>
            </a:r>
          </a:p>
          <a:p>
            <a:r>
              <a:rPr lang="fr-FR" b="1" dirty="0"/>
              <a:t>Transparence des procédures:</a:t>
            </a:r>
            <a:r>
              <a:rPr lang="fr-FR" b="1" dirty="0">
                <a:solidFill>
                  <a:srgbClr val="FF0000"/>
                </a:solidFill>
              </a:rPr>
              <a:t> </a:t>
            </a:r>
            <a:r>
              <a:rPr lang="fr-FR" dirty="0">
                <a:solidFill>
                  <a:srgbClr val="FF0000"/>
                </a:solidFill>
              </a:rPr>
              <a:t>clarté, explication, reproductibilité, comptes rendus, publications</a:t>
            </a:r>
          </a:p>
          <a:p>
            <a:r>
              <a:rPr lang="fr-FR" b="1" dirty="0"/>
              <a:t>Prise en compte de toutes les données pertinentes relatives à la question posée</a:t>
            </a:r>
            <a:r>
              <a:rPr lang="fr-FR" dirty="0"/>
              <a:t>: on ne se permet pas de ne prendre en compte que les faits qui vont dans notre sens</a:t>
            </a:r>
          </a:p>
          <a:p>
            <a:endParaRPr lang="fr-FR" dirty="0"/>
          </a:p>
        </p:txBody>
      </p:sp>
      <p:sp>
        <p:nvSpPr>
          <p:cNvPr id="6" name="ZoneTexte 5">
            <a:extLst>
              <a:ext uri="{FF2B5EF4-FFF2-40B4-BE49-F238E27FC236}">
                <a16:creationId xmlns:a16="http://schemas.microsoft.com/office/drawing/2014/main" id="{2BA41420-3F9A-DE46-98DB-1BCA9DB20D04}"/>
              </a:ext>
            </a:extLst>
          </p:cNvPr>
          <p:cNvSpPr txBox="1"/>
          <p:nvPr/>
        </p:nvSpPr>
        <p:spPr>
          <a:xfrm rot="20630608">
            <a:off x="1917781" y="3377439"/>
            <a:ext cx="9266328" cy="830997"/>
          </a:xfrm>
          <a:prstGeom prst="rect">
            <a:avLst/>
          </a:prstGeom>
          <a:solidFill>
            <a:schemeClr val="accent4">
              <a:lumMod val="40000"/>
              <a:lumOff val="60000"/>
            </a:schemeClr>
          </a:solidFill>
        </p:spPr>
        <p:txBody>
          <a:bodyPr wrap="square" rtlCol="0">
            <a:spAutoFit/>
          </a:bodyPr>
          <a:lstStyle/>
          <a:p>
            <a:r>
              <a:rPr lang="fr-FR" sz="2400" dirty="0"/>
              <a:t>Spécificité disciplinaire en matière d’administration de la preuve. </a:t>
            </a:r>
          </a:p>
          <a:p>
            <a:r>
              <a:rPr lang="fr-FR" sz="2400" dirty="0"/>
              <a:t>Ce socle commun garantit une légitimité de bien public.</a:t>
            </a:r>
          </a:p>
        </p:txBody>
      </p:sp>
    </p:spTree>
    <p:extLst>
      <p:ext uri="{BB962C8B-B14F-4D97-AF65-F5344CB8AC3E}">
        <p14:creationId xmlns:p14="http://schemas.microsoft.com/office/powerpoint/2010/main" val="734280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D927210-A26E-0C4D-A541-5930A079FBCD}"/>
              </a:ext>
            </a:extLst>
          </p:cNvPr>
          <p:cNvSpPr>
            <a:spLocks noGrp="1"/>
          </p:cNvSpPr>
          <p:nvPr>
            <p:ph type="title"/>
          </p:nvPr>
        </p:nvSpPr>
        <p:spPr>
          <a:xfrm>
            <a:off x="563564" y="48331"/>
            <a:ext cx="10952160" cy="1596177"/>
          </a:xfrm>
        </p:spPr>
        <p:txBody>
          <a:bodyPr/>
          <a:lstStyle/>
          <a:p>
            <a:r>
              <a:rPr lang="fr-FR" dirty="0"/>
              <a:t>Réponse politique: Savoirs, opinions, croyances</a:t>
            </a:r>
            <a:br>
              <a:rPr lang="fr-FR" dirty="0"/>
            </a:br>
            <a:r>
              <a:rPr lang="fr-FR" sz="1600" dirty="0"/>
              <a:t>Guillaume </a:t>
            </a:r>
            <a:r>
              <a:rPr lang="fr-FR" sz="1600" dirty="0" err="1"/>
              <a:t>Lecointre</a:t>
            </a:r>
            <a:r>
              <a:rPr lang="fr-FR" sz="1600" dirty="0"/>
              <a:t>, Belin éducation, 2018</a:t>
            </a:r>
          </a:p>
        </p:txBody>
      </p:sp>
      <p:graphicFrame>
        <p:nvGraphicFramePr>
          <p:cNvPr id="3" name="Tableau 2">
            <a:extLst>
              <a:ext uri="{FF2B5EF4-FFF2-40B4-BE49-F238E27FC236}">
                <a16:creationId xmlns:a16="http://schemas.microsoft.com/office/drawing/2014/main" id="{CA3C4035-C25B-E04D-B37D-D0C7D6D2B607}"/>
              </a:ext>
            </a:extLst>
          </p:cNvPr>
          <p:cNvGraphicFramePr>
            <a:graphicFrameLocks noGrp="1"/>
          </p:cNvGraphicFramePr>
          <p:nvPr/>
        </p:nvGraphicFramePr>
        <p:xfrm>
          <a:off x="314325" y="1357314"/>
          <a:ext cx="11544300" cy="4760594"/>
        </p:xfrm>
        <a:graphic>
          <a:graphicData uri="http://schemas.openxmlformats.org/drawingml/2006/table">
            <a:tbl>
              <a:tblPr firstRow="1" bandRow="1">
                <a:tableStyleId>{5C22544A-7EE6-4342-B048-85BDC9FD1C3A}</a:tableStyleId>
              </a:tblPr>
              <a:tblGrid>
                <a:gridCol w="1428750">
                  <a:extLst>
                    <a:ext uri="{9D8B030D-6E8A-4147-A177-3AD203B41FA5}">
                      <a16:colId xmlns:a16="http://schemas.microsoft.com/office/drawing/2014/main" val="3559673327"/>
                    </a:ext>
                  </a:extLst>
                </a:gridCol>
                <a:gridCol w="4914900">
                  <a:extLst>
                    <a:ext uri="{9D8B030D-6E8A-4147-A177-3AD203B41FA5}">
                      <a16:colId xmlns:a16="http://schemas.microsoft.com/office/drawing/2014/main" val="3195623452"/>
                    </a:ext>
                  </a:extLst>
                </a:gridCol>
                <a:gridCol w="5200650">
                  <a:extLst>
                    <a:ext uri="{9D8B030D-6E8A-4147-A177-3AD203B41FA5}">
                      <a16:colId xmlns:a16="http://schemas.microsoft.com/office/drawing/2014/main" val="2656727469"/>
                    </a:ext>
                  </a:extLst>
                </a:gridCol>
              </a:tblGrid>
              <a:tr h="485774">
                <a:tc>
                  <a:txBody>
                    <a:bodyPr/>
                    <a:lstStyle/>
                    <a:p>
                      <a:pPr algn="ctr"/>
                      <a:endParaRPr lang="fr-FR" dirty="0"/>
                    </a:p>
                  </a:txBody>
                  <a:tcPr anchor="ctr"/>
                </a:tc>
                <a:tc>
                  <a:txBody>
                    <a:bodyPr/>
                    <a:lstStyle/>
                    <a:p>
                      <a:pPr algn="ctr"/>
                      <a:r>
                        <a:rPr lang="fr-FR" b="1" dirty="0"/>
                        <a:t>Assumée…: C</a:t>
                      </a:r>
                      <a:r>
                        <a:rPr lang="fr-FR" b="0" dirty="0"/>
                        <a:t>ollectivement</a:t>
                      </a:r>
                      <a:r>
                        <a:rPr lang="fr-FR" dirty="0"/>
                        <a:t>/P</a:t>
                      </a:r>
                      <a:r>
                        <a:rPr lang="fr-FR" b="0" dirty="0"/>
                        <a:t>ersonnellement</a:t>
                      </a:r>
                    </a:p>
                  </a:txBody>
                  <a:tcPr anchor="ctr"/>
                </a:tc>
                <a:tc>
                  <a:txBody>
                    <a:bodyPr/>
                    <a:lstStyle/>
                    <a:p>
                      <a:pPr algn="ctr"/>
                      <a:r>
                        <a:rPr lang="fr-FR" dirty="0"/>
                        <a:t>Légitimité: A</a:t>
                      </a:r>
                      <a:r>
                        <a:rPr lang="fr-FR" b="0" dirty="0"/>
                        <a:t>utorité</a:t>
                      </a:r>
                      <a:r>
                        <a:rPr lang="fr-FR" dirty="0"/>
                        <a:t>/J</a:t>
                      </a:r>
                      <a:r>
                        <a:rPr lang="fr-FR" b="0" dirty="0"/>
                        <a:t>ustification</a:t>
                      </a:r>
                    </a:p>
                  </a:txBody>
                  <a:tcPr anchor="ctr"/>
                </a:tc>
                <a:extLst>
                  <a:ext uri="{0D108BD9-81ED-4DB2-BD59-A6C34878D82A}">
                    <a16:rowId xmlns:a16="http://schemas.microsoft.com/office/drawing/2014/main" val="321236041"/>
                  </a:ext>
                </a:extLst>
              </a:tr>
              <a:tr h="1028700">
                <a:tc>
                  <a:txBody>
                    <a:bodyPr/>
                    <a:lstStyle/>
                    <a:p>
                      <a:pPr algn="ctr"/>
                      <a:r>
                        <a:rPr lang="fr-FR" b="1" dirty="0"/>
                        <a:t>SAVOIR</a:t>
                      </a:r>
                    </a:p>
                  </a:txBody>
                  <a:tcPr anchor="ctr"/>
                </a:tc>
                <a:tc>
                  <a:txBody>
                    <a:bodyPr/>
                    <a:lstStyle/>
                    <a:p>
                      <a:pPr algn="ctr"/>
                      <a:r>
                        <a:rPr lang="fr-FR" dirty="0"/>
                        <a:t>C</a:t>
                      </a:r>
                    </a:p>
                    <a:p>
                      <a:r>
                        <a:rPr lang="fr-FR" dirty="0"/>
                        <a:t>Savoirs stabilisés par communauté scientifique.</a:t>
                      </a:r>
                    </a:p>
                    <a:p>
                      <a:r>
                        <a:rPr lang="fr-FR" dirty="0"/>
                        <a:t>Publication/Corroboration</a:t>
                      </a:r>
                    </a:p>
                  </a:txBody>
                  <a:tcPr/>
                </a:tc>
                <a:tc>
                  <a:txBody>
                    <a:bodyPr/>
                    <a:lstStyle/>
                    <a:p>
                      <a:pPr algn="ctr"/>
                      <a:r>
                        <a:rPr lang="fr-FR" dirty="0"/>
                        <a:t>J</a:t>
                      </a:r>
                    </a:p>
                    <a:p>
                      <a:r>
                        <a:rPr lang="fr-FR" dirty="0"/>
                        <a:t>Savoir </a:t>
                      </a:r>
                      <a:r>
                        <a:rPr lang="fr-FR" dirty="0" err="1"/>
                        <a:t>périmable</a:t>
                      </a:r>
                      <a:r>
                        <a:rPr lang="fr-FR" dirty="0"/>
                        <a:t>, universaliste mais pas dogmatique.</a:t>
                      </a:r>
                    </a:p>
                    <a:p>
                      <a:r>
                        <a:rPr lang="fr-FR" dirty="0"/>
                        <a:t>Fiabilité/Vérité</a:t>
                      </a:r>
                    </a:p>
                  </a:txBody>
                  <a:tcPr/>
                </a:tc>
                <a:extLst>
                  <a:ext uri="{0D108BD9-81ED-4DB2-BD59-A6C34878D82A}">
                    <a16:rowId xmlns:a16="http://schemas.microsoft.com/office/drawing/2014/main" val="2924764051"/>
                  </a:ext>
                </a:extLst>
              </a:tr>
              <a:tr h="1028700">
                <a:tc>
                  <a:txBody>
                    <a:bodyPr/>
                    <a:lstStyle/>
                    <a:p>
                      <a:pPr algn="ctr"/>
                      <a:r>
                        <a:rPr lang="fr-FR" b="1" dirty="0"/>
                        <a:t>CROYANCE</a:t>
                      </a:r>
                    </a:p>
                  </a:txBody>
                  <a:tcPr anchor="ctr"/>
                </a:tc>
                <a:tc>
                  <a:txBody>
                    <a:bodyPr/>
                    <a:lstStyle/>
                    <a:p>
                      <a:pPr algn="ctr"/>
                      <a:r>
                        <a:rPr lang="fr-FR" dirty="0"/>
                        <a:t>P</a:t>
                      </a:r>
                    </a:p>
                    <a:p>
                      <a:r>
                        <a:rPr lang="fr-FR" dirty="0"/>
                        <a:t>Confiance que je place en quelqu’un qui présente des marques de confiance (prof, scientifique, …). </a:t>
                      </a:r>
                    </a:p>
                    <a:p>
                      <a:r>
                        <a:rPr lang="fr-FR" dirty="0"/>
                        <a:t>Titres, diplômes, …</a:t>
                      </a:r>
                    </a:p>
                  </a:txBody>
                  <a:tcPr/>
                </a:tc>
                <a:tc>
                  <a:txBody>
                    <a:bodyPr/>
                    <a:lstStyle/>
                    <a:p>
                      <a:pPr algn="ctr"/>
                      <a:r>
                        <a:rPr lang="fr-FR" dirty="0"/>
                        <a:t>A</a:t>
                      </a:r>
                    </a:p>
                    <a:p>
                      <a:r>
                        <a:rPr lang="fr-FR" dirty="0"/>
                        <a:t>Repose sur une relation de confiance, voire d’autorité. Elle se dispense donc de se justifier rationnellement.</a:t>
                      </a:r>
                    </a:p>
                  </a:txBody>
                  <a:tcPr/>
                </a:tc>
                <a:extLst>
                  <a:ext uri="{0D108BD9-81ED-4DB2-BD59-A6C34878D82A}">
                    <a16:rowId xmlns:a16="http://schemas.microsoft.com/office/drawing/2014/main" val="6455751"/>
                  </a:ext>
                </a:extLst>
              </a:tr>
              <a:tr h="1028700">
                <a:tc>
                  <a:txBody>
                    <a:bodyPr/>
                    <a:lstStyle/>
                    <a:p>
                      <a:pPr algn="ctr"/>
                      <a:r>
                        <a:rPr lang="fr-FR" b="1" dirty="0"/>
                        <a:t>CROYANCE RELIGIEUSE</a:t>
                      </a:r>
                    </a:p>
                  </a:txBody>
                  <a:tcPr anchor="ctr"/>
                </a:tc>
                <a:tc>
                  <a:txBody>
                    <a:bodyPr/>
                    <a:lstStyle/>
                    <a:p>
                      <a:pPr algn="ctr"/>
                      <a:r>
                        <a:rPr lang="fr-FR" dirty="0"/>
                        <a:t>C</a:t>
                      </a:r>
                    </a:p>
                    <a:p>
                      <a:r>
                        <a:rPr lang="fr-FR" dirty="0"/>
                        <a:t>Elle a ceci de particulier qu’elle s’assume à titre collectif « </a:t>
                      </a:r>
                      <a:r>
                        <a:rPr lang="fr-FR" dirty="0" err="1"/>
                        <a:t>religere</a:t>
                      </a:r>
                      <a:r>
                        <a:rPr lang="fr-FR" dirty="0"/>
                        <a:t> »</a:t>
                      </a:r>
                    </a:p>
                  </a:txBody>
                  <a:tcPr/>
                </a:tc>
                <a:tc>
                  <a:txBody>
                    <a:bodyPr/>
                    <a:lstStyle/>
                    <a:p>
                      <a:pPr algn="ctr"/>
                      <a:r>
                        <a:rPr lang="fr-FR" dirty="0"/>
                        <a:t>A</a:t>
                      </a:r>
                    </a:p>
                    <a:p>
                      <a:r>
                        <a:rPr lang="fr-FR" dirty="0"/>
                        <a:t>Elles tirent leur légitimité d’un dogme, elles n’ont donc pas besoin d’être justifiées.</a:t>
                      </a:r>
                    </a:p>
                  </a:txBody>
                  <a:tcPr/>
                </a:tc>
                <a:extLst>
                  <a:ext uri="{0D108BD9-81ED-4DB2-BD59-A6C34878D82A}">
                    <a16:rowId xmlns:a16="http://schemas.microsoft.com/office/drawing/2014/main" val="3790731429"/>
                  </a:ext>
                </a:extLst>
              </a:tr>
              <a:tr h="1028700">
                <a:tc>
                  <a:txBody>
                    <a:bodyPr/>
                    <a:lstStyle/>
                    <a:p>
                      <a:pPr algn="ctr"/>
                      <a:r>
                        <a:rPr lang="fr-FR" b="1" dirty="0"/>
                        <a:t>OPINION</a:t>
                      </a:r>
                    </a:p>
                  </a:txBody>
                  <a:tcPr anchor="ctr"/>
                </a:tc>
                <a:tc>
                  <a:txBody>
                    <a:bodyPr/>
                    <a:lstStyle/>
                    <a:p>
                      <a:pPr algn="ctr"/>
                      <a:r>
                        <a:rPr lang="fr-FR" dirty="0"/>
                        <a:t>P</a:t>
                      </a:r>
                    </a:p>
                    <a:p>
                      <a:pPr algn="l"/>
                      <a:r>
                        <a:rPr lang="fr-FR" dirty="0"/>
                        <a:t>Elle ne s’assume qu’à titre individuel (même si parle parfois d’opinion publique)</a:t>
                      </a:r>
                    </a:p>
                  </a:txBody>
                  <a:tcPr/>
                </a:tc>
                <a:tc>
                  <a:txBody>
                    <a:bodyPr/>
                    <a:lstStyle/>
                    <a:p>
                      <a:pPr algn="ctr"/>
                      <a:r>
                        <a:rPr lang="fr-FR" dirty="0"/>
                        <a:t>A et J</a:t>
                      </a:r>
                    </a:p>
                    <a:p>
                      <a:r>
                        <a:rPr lang="fr-FR" dirty="0"/>
                        <a:t>Elle se légitime de tout: savoir, croyance, pensée, affect, histoire personnelle, valeurs, …</a:t>
                      </a:r>
                    </a:p>
                  </a:txBody>
                  <a:tcPr/>
                </a:tc>
                <a:extLst>
                  <a:ext uri="{0D108BD9-81ED-4DB2-BD59-A6C34878D82A}">
                    <a16:rowId xmlns:a16="http://schemas.microsoft.com/office/drawing/2014/main" val="3572527582"/>
                  </a:ext>
                </a:extLst>
              </a:tr>
            </a:tbl>
          </a:graphicData>
        </a:graphic>
      </p:graphicFrame>
      <p:sp>
        <p:nvSpPr>
          <p:cNvPr id="4" name="Cadre 3">
            <a:extLst>
              <a:ext uri="{FF2B5EF4-FFF2-40B4-BE49-F238E27FC236}">
                <a16:creationId xmlns:a16="http://schemas.microsoft.com/office/drawing/2014/main" id="{ADB8C48F-C299-5749-80A3-A82C6313581C}"/>
              </a:ext>
            </a:extLst>
          </p:cNvPr>
          <p:cNvSpPr/>
          <p:nvPr/>
        </p:nvSpPr>
        <p:spPr>
          <a:xfrm>
            <a:off x="314325" y="1800225"/>
            <a:ext cx="11544300" cy="1085850"/>
          </a:xfrm>
          <a:prstGeom prst="frame">
            <a:avLst/>
          </a:prstGeom>
          <a:solidFill>
            <a:srgbClr val="FF000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5" name="ZoneTexte 4">
            <a:extLst>
              <a:ext uri="{FF2B5EF4-FFF2-40B4-BE49-F238E27FC236}">
                <a16:creationId xmlns:a16="http://schemas.microsoft.com/office/drawing/2014/main" id="{17FC7CBD-D261-A949-AA48-14A96F83F09E}"/>
              </a:ext>
            </a:extLst>
          </p:cNvPr>
          <p:cNvSpPr txBox="1"/>
          <p:nvPr/>
        </p:nvSpPr>
        <p:spPr>
          <a:xfrm rot="20353698">
            <a:off x="254268" y="3608023"/>
            <a:ext cx="12035888" cy="461665"/>
          </a:xfrm>
          <a:prstGeom prst="rect">
            <a:avLst/>
          </a:prstGeom>
          <a:solidFill>
            <a:schemeClr val="accent4">
              <a:lumMod val="40000"/>
              <a:lumOff val="60000"/>
            </a:schemeClr>
          </a:solidFill>
        </p:spPr>
        <p:txBody>
          <a:bodyPr wrap="square" rtlCol="0">
            <a:spAutoFit/>
          </a:bodyPr>
          <a:lstStyle/>
          <a:p>
            <a:r>
              <a:rPr lang="fr-FR" sz="2400" dirty="0"/>
              <a:t>Il ne peut pas y avoir de démocratie avec une égale légitimité de toutes les paroles.</a:t>
            </a:r>
          </a:p>
        </p:txBody>
      </p:sp>
    </p:spTree>
    <p:extLst>
      <p:ext uri="{BB962C8B-B14F-4D97-AF65-F5344CB8AC3E}">
        <p14:creationId xmlns:p14="http://schemas.microsoft.com/office/powerpoint/2010/main" val="3164119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0" name="Rectangle 7">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Image 2">
            <a:hlinkClick r:id="rId2"/>
            <a:extLst>
              <a:ext uri="{FF2B5EF4-FFF2-40B4-BE49-F238E27FC236}">
                <a16:creationId xmlns:a16="http://schemas.microsoft.com/office/drawing/2014/main" id="{2CE07A46-FCBA-1C45-B7B0-C7E1BE6ABD62}"/>
              </a:ext>
            </a:extLst>
          </p:cNvPr>
          <p:cNvPicPr>
            <a:picLocks noChangeAspect="1"/>
          </p:cNvPicPr>
          <p:nvPr/>
        </p:nvPicPr>
        <p:blipFill rotWithShape="1">
          <a:blip r:embed="rId3">
            <a:alphaModFix amt="50000"/>
          </a:blip>
          <a:srcRect b="4661"/>
          <a:stretch/>
        </p:blipFill>
        <p:spPr>
          <a:xfrm>
            <a:off x="20" y="1"/>
            <a:ext cx="12191980" cy="6857999"/>
          </a:xfrm>
          <a:prstGeom prst="rect">
            <a:avLst/>
          </a:prstGeom>
        </p:spPr>
      </p:pic>
      <p:sp>
        <p:nvSpPr>
          <p:cNvPr id="2" name="Titre 1">
            <a:extLst>
              <a:ext uri="{FF2B5EF4-FFF2-40B4-BE49-F238E27FC236}">
                <a16:creationId xmlns:a16="http://schemas.microsoft.com/office/drawing/2014/main" id="{D7EACA46-B416-204F-916F-861F82D58C48}"/>
              </a:ext>
            </a:extLst>
          </p:cNvPr>
          <p:cNvSpPr>
            <a:spLocks noGrp="1"/>
          </p:cNvSpPr>
          <p:nvPr>
            <p:ph type="title"/>
          </p:nvPr>
        </p:nvSpPr>
        <p:spPr>
          <a:xfrm>
            <a:off x="1524000" y="1122362"/>
            <a:ext cx="9144000" cy="2900518"/>
          </a:xfrm>
        </p:spPr>
        <p:txBody>
          <a:bodyPr vert="horz" lIns="91440" tIns="45720" rIns="91440" bIns="45720" rtlCol="0" anchor="b">
            <a:normAutofit/>
          </a:bodyPr>
          <a:lstStyle/>
          <a:p>
            <a:pPr algn="ctr"/>
            <a:r>
              <a:rPr lang="en-US" sz="6000">
                <a:solidFill>
                  <a:srgbClr val="FFFFFF"/>
                </a:solidFill>
              </a:rPr>
              <a:t>Séquence sur les levures</a:t>
            </a:r>
          </a:p>
        </p:txBody>
      </p:sp>
    </p:spTree>
    <p:extLst>
      <p:ext uri="{BB962C8B-B14F-4D97-AF65-F5344CB8AC3E}">
        <p14:creationId xmlns:p14="http://schemas.microsoft.com/office/powerpoint/2010/main" val="3458311235"/>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1900</TotalTime>
  <Words>1328</Words>
  <Application>Microsoft Macintosh PowerPoint</Application>
  <PresentationFormat>Grand écran</PresentationFormat>
  <Paragraphs>131</Paragraphs>
  <Slides>11</Slides>
  <Notes>5</Notes>
  <HiddenSlides>0</HiddenSlides>
  <MMClips>1</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11</vt:i4>
      </vt:variant>
    </vt:vector>
  </HeadingPairs>
  <TitlesOfParts>
    <vt:vector size="15" baseType="lpstr">
      <vt:lpstr>Arial</vt:lpstr>
      <vt:lpstr>Calibri</vt:lpstr>
      <vt:lpstr>Calibri Light</vt:lpstr>
      <vt:lpstr>Thème Office</vt:lpstr>
      <vt:lpstr>Sciences tout court Constellation R2 3h</vt:lpstr>
      <vt:lpstr>Programme</vt:lpstr>
      <vt:lpstr>Retours AAE</vt:lpstr>
      <vt:lpstr>Présentation PowerPoint</vt:lpstr>
      <vt:lpstr>À quels obstacles se heurte la compréhension des faits scientifiques ?</vt:lpstr>
      <vt:lpstr>Présentation PowerPoint</vt:lpstr>
      <vt:lpstr>Réponse épistémologique: la démarche d’investigation</vt:lpstr>
      <vt:lpstr>Réponse politique: Savoirs, opinions, croyances Guillaume Lecointre, Belin éducation, 2018</vt:lpstr>
      <vt:lpstr>Séquence sur les levures</vt:lpstr>
      <vt:lpstr>Organisation visites croisées</vt:lpstr>
      <vt:lpstr>Séquence fusées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Sciences tout court Constellation R2 3h</dc:title>
  <dc:creator>olivier gagnac</dc:creator>
  <cp:lastModifiedBy>olivier gagnac</cp:lastModifiedBy>
  <cp:revision>5</cp:revision>
  <dcterms:created xsi:type="dcterms:W3CDTF">2023-11-21T12:36:14Z</dcterms:created>
  <dcterms:modified xsi:type="dcterms:W3CDTF">2023-11-23T13:45:08Z</dcterms:modified>
</cp:coreProperties>
</file>