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07BD-5F4D-4D9D-9C25-2BE906B9DFF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C315-8722-45DF-B403-CDF7A312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4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La qualité nutritionnelle des aliments : aliments, nutriment, énergie, activité physique 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63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calorie est l’unité de mesure physique de l’énergie = 1 calorie cela correspond à la quantité nécessaire d’énergie pour élever </a:t>
            </a:r>
            <a:r>
              <a:rPr lang="fr-FR" baseline="0" dirty="0" smtClean="0"/>
              <a:t>de 1 degré °C </a:t>
            </a:r>
            <a:r>
              <a:rPr lang="fr-FR" dirty="0" smtClean="0"/>
              <a:t>la température de</a:t>
            </a:r>
            <a:r>
              <a:rPr lang="fr-FR" baseline="0" dirty="0" smtClean="0"/>
              <a:t> 1g d’eau.</a:t>
            </a:r>
          </a:p>
          <a:p>
            <a:r>
              <a:rPr lang="fr-FR" baseline="0" dirty="0" smtClean="0"/>
              <a:t>On utilise aussi de Joule UI  1 Joule = 1 </a:t>
            </a:r>
            <a:r>
              <a:rPr lang="fr-FR" baseline="0" dirty="0" err="1" smtClean="0"/>
              <a:t>watt.seconde</a:t>
            </a:r>
            <a:r>
              <a:rPr lang="fr-FR" baseline="0" dirty="0" smtClean="0"/>
              <a:t>   puissance par unité de temps   1 cal = 4,18 Joules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48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répondre à cette question il faut envisager les 2 composantes du bilan énergétique du corps humain: la composante d’entrée énergétique essentiellement sous la forme des aliments et la composante</a:t>
            </a:r>
            <a:r>
              <a:rPr lang="fr-FR" baseline="0" dirty="0" smtClean="0"/>
              <a:t> de sortie d’énergie du système.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B92FD-E371-4430-9D18-39B59390C94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99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calorie est l’unité de mesure physique de l’énergie = 1 calorie cela correspond à la quantité nécessaire d’énergie pour élever </a:t>
            </a:r>
            <a:r>
              <a:rPr lang="fr-FR" baseline="0" dirty="0" smtClean="0"/>
              <a:t>de 1 degré °C </a:t>
            </a:r>
            <a:r>
              <a:rPr lang="fr-FR" dirty="0" smtClean="0"/>
              <a:t>la température de</a:t>
            </a:r>
            <a:r>
              <a:rPr lang="fr-FR" baseline="0" dirty="0" smtClean="0"/>
              <a:t> 1g d’eau.</a:t>
            </a:r>
          </a:p>
          <a:p>
            <a:r>
              <a:rPr lang="fr-FR" baseline="0" dirty="0" smtClean="0"/>
              <a:t>On utilise aussi de Joule UI  1 Joule = 1 </a:t>
            </a:r>
            <a:r>
              <a:rPr lang="fr-FR" baseline="0" dirty="0" err="1" smtClean="0"/>
              <a:t>watt.seconde</a:t>
            </a:r>
            <a:r>
              <a:rPr lang="fr-FR" baseline="0" dirty="0" smtClean="0"/>
              <a:t>   puissance par unité de temps   1 cal = 4,18 Joules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 énergie non utilisée quelle que soit sa forme est stockée sous forme de lipides dans le tissu adipeux.</a:t>
            </a:r>
          </a:p>
          <a:p>
            <a:r>
              <a:rPr lang="fr-FR" dirty="0" smtClean="0"/>
              <a:t>L’épidémie d’obésité résulte d’un excès d’apports énergétiques par rapport aux dépenses. Nécessité d’un équilibre quantitatif et qualitatif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5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IG mesure l’impact d’un aliment sur le taux de glucose</a:t>
            </a:r>
            <a:r>
              <a:rPr lang="fr-FR" baseline="0" dirty="0" smtClean="0"/>
              <a:t> dans le sang.  Plus IG d’un aliment est élevé, plus cet aliment augmente le taux de sucre dans le sang.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90B-9DE0-4894-90DD-A5C8F8CE9CC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8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4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41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74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1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2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44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5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12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6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A5CF-7EAA-4E90-B3C0-6068C5AEC72A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F70A-2B55-4310-99F9-253899D94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0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mmesguich\Documents\1MPSA\@ODP\1Offre%20de%20DP\offre%20de%20DP%202019%202020\19_20_F63%20Alimentation%20et%20DD\J2\Alimentation%20et%20CO2\FOODS%20GES%20adapt&#233;.xls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alimentation saine et durable 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8601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Sensibiliser </a:t>
            </a:r>
            <a:r>
              <a:rPr lang="fr-F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notion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d’équilibre alimentaire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</a:t>
            </a:r>
            <a:r>
              <a:rPr lang="fr-FR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goût</a:t>
            </a:r>
            <a:r>
              <a:rPr lang="fr-FR" sz="2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(plaisir de manger)  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aux effets de l’alimentation sur la </a:t>
            </a: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santé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400" i="1" dirty="0"/>
              <a:t>Sensibiliser </a:t>
            </a:r>
            <a:r>
              <a:rPr lang="fr-FR" sz="2400" i="1" dirty="0" smtClean="0"/>
              <a:t>à </a:t>
            </a:r>
            <a:r>
              <a:rPr lang="fr-FR" sz="2400" b="1" i="1" dirty="0"/>
              <a:t>l’impact environnemental </a:t>
            </a:r>
            <a:r>
              <a:rPr lang="fr-FR" sz="2400" i="1" dirty="0"/>
              <a:t>de nos menus en fonction des denrées choisies et des saisons</a:t>
            </a:r>
            <a:endParaRPr lang="fr-FR" sz="2400" dirty="0"/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34544"/>
            <a:ext cx="8040210" cy="457377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Eclairage scientifique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44" y="1178873"/>
            <a:ext cx="362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Qu’appelle-t-on l’index glycémique ?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713544" y="971080"/>
            <a:ext cx="5428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La mesure de l'index </a:t>
            </a:r>
            <a:r>
              <a:rPr lang="fr-FR" dirty="0" smtClean="0">
                <a:latin typeface="Calibri" panose="020F0502020204030204" pitchFamily="34" charset="0"/>
              </a:rPr>
              <a:t>glycémique </a:t>
            </a:r>
            <a:r>
              <a:rPr lang="fr-FR" dirty="0">
                <a:latin typeface="Calibri" panose="020F0502020204030204" pitchFamily="34" charset="0"/>
              </a:rPr>
              <a:t>(IG) sert a </a:t>
            </a:r>
            <a:r>
              <a:rPr lang="fr-FR" dirty="0" smtClean="0">
                <a:latin typeface="Calibri" panose="020F0502020204030204" pitchFamily="34" charset="0"/>
              </a:rPr>
              <a:t>évaluer </a:t>
            </a:r>
            <a:r>
              <a:rPr lang="fr-FR" dirty="0">
                <a:latin typeface="Calibri" panose="020F0502020204030204" pitchFamily="34" charset="0"/>
              </a:rPr>
              <a:t>le pouvoir </a:t>
            </a:r>
            <a:r>
              <a:rPr lang="fr-FR" dirty="0" smtClean="0">
                <a:latin typeface="Calibri" panose="020F0502020204030204" pitchFamily="34" charset="0"/>
              </a:rPr>
              <a:t>hyperglycémiant d'un </a:t>
            </a:r>
            <a:r>
              <a:rPr lang="fr-FR" dirty="0">
                <a:latin typeface="Calibri" panose="020F0502020204030204" pitchFamily="34" charset="0"/>
              </a:rPr>
              <a:t>aliment </a:t>
            </a:r>
            <a:r>
              <a:rPr lang="fr-FR" dirty="0" smtClean="0">
                <a:latin typeface="Calibri" panose="020F0502020204030204" pitchFamily="34" charset="0"/>
              </a:rPr>
              <a:t>donné, </a:t>
            </a:r>
            <a:r>
              <a:rPr lang="fr-FR" dirty="0">
                <a:latin typeface="Calibri" panose="020F0502020204030204" pitchFamily="34" charset="0"/>
              </a:rPr>
              <a:t>par rapport </a:t>
            </a:r>
            <a:r>
              <a:rPr lang="fr-FR" dirty="0" smtClean="0">
                <a:latin typeface="Calibri" panose="020F0502020204030204" pitchFamily="34" charset="0"/>
              </a:rPr>
              <a:t>à </a:t>
            </a:r>
            <a:r>
              <a:rPr lang="fr-FR" dirty="0">
                <a:latin typeface="Calibri" panose="020F0502020204030204" pitchFamily="34" charset="0"/>
              </a:rPr>
              <a:t>un aliment de </a:t>
            </a:r>
            <a:r>
              <a:rPr lang="fr-FR" dirty="0" smtClean="0">
                <a:latin typeface="Calibri" panose="020F0502020204030204" pitchFamily="34" charset="0"/>
              </a:rPr>
              <a:t>référence, le glucose (</a:t>
            </a:r>
            <a:r>
              <a:rPr lang="fr-FR" dirty="0">
                <a:latin typeface="Calibri" panose="020F0502020204030204" pitchFamily="34" charset="0"/>
              </a:rPr>
              <a:t>IG = 100).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2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alimentation saine et durable 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24744"/>
            <a:ext cx="8601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fr-F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400" i="1" dirty="0"/>
              <a:t>Sensibiliser </a:t>
            </a:r>
            <a:r>
              <a:rPr lang="fr-FR" sz="2400" i="1" dirty="0" smtClean="0"/>
              <a:t>à </a:t>
            </a:r>
            <a:r>
              <a:rPr lang="fr-FR" sz="2400" b="1" i="1" dirty="0"/>
              <a:t>l’impact environnemental </a:t>
            </a:r>
            <a:r>
              <a:rPr lang="fr-FR" sz="2400" i="1" dirty="0"/>
              <a:t>de nos menus en fonction des denrées choisies et des saisons</a:t>
            </a:r>
            <a:endParaRPr lang="fr-FR" sz="2400" dirty="0"/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4160" y="3212976"/>
            <a:ext cx="854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choix d’alimentation que nous faisons ont un impact sur notre santé mais ont aussi un impact sur notre environnement.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4077072"/>
            <a:ext cx="874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file"/>
              </a:rPr>
              <a:t>Comparons</a:t>
            </a:r>
            <a:r>
              <a:rPr lang="fr-FR" dirty="0" smtClean="0"/>
              <a:t> l’impact de plusieurs menus sur les émissions de gaz à effet de serre.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4869160"/>
            <a:ext cx="874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Comment expliquer que le contenu de notre assiette impacte les émissions de gaz à effet de serre responsables du réchauffement climatique?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alimentation saine et durable 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160" y="1024711"/>
            <a:ext cx="8601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émissions de Gaz à Effet de Serre sont liées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l’agriculture en particulier l’élevage des bovins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transport des denrées alimentaires, origine des aliments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stockage des aliments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transformation des aliments 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fabrication des emballages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fr-F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81248"/>
            <a:ext cx="4329740" cy="25978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17032"/>
            <a:ext cx="3217540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alimentation saine et durable 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772" y="856479"/>
            <a:ext cx="897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Comparaisons des émissions de gaz à effet de serre de 3 menus en kg équivalent CO2 (EQ CO2) </a:t>
            </a:r>
            <a:endParaRPr lang="fr-FR" sz="16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9950" y="1299812"/>
            <a:ext cx="9114050" cy="4470187"/>
            <a:chOff x="29950" y="1299812"/>
            <a:chExt cx="9114050" cy="447018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t="11297" r="6690"/>
            <a:stretch/>
          </p:blipFill>
          <p:spPr>
            <a:xfrm>
              <a:off x="4646815" y="2717399"/>
              <a:ext cx="4497185" cy="1943273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/>
          </p:nvGrpSpPr>
          <p:grpSpPr>
            <a:xfrm>
              <a:off x="29950" y="1299812"/>
              <a:ext cx="5022435" cy="4470187"/>
              <a:chOff x="29950" y="1299812"/>
              <a:chExt cx="5022435" cy="4470187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4"/>
              <a:srcRect t="7646"/>
              <a:stretch/>
            </p:blipFill>
            <p:spPr>
              <a:xfrm>
                <a:off x="204160" y="3781937"/>
                <a:ext cx="4848225" cy="1988062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50" y="1299812"/>
                <a:ext cx="4791075" cy="2514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40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alimentation saine et durable 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182" y="898555"/>
            <a:ext cx="534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recommandations pour une alimentation saine et durable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2290"/>
            <a:ext cx="3024336" cy="53953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365054"/>
            <a:ext cx="3339005" cy="48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Eclairage scientifique 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4" y="804117"/>
            <a:ext cx="3719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/>
              <a:t>Les fonctions des aliments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43608" y="2852936"/>
            <a:ext cx="1944216" cy="1368152"/>
          </a:xfrm>
          <a:prstGeom prst="roundRect">
            <a:avLst/>
          </a:prstGeom>
          <a:noFill/>
          <a:ln>
            <a:solidFill>
              <a:srgbClr val="FB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03648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Aliment </a:t>
            </a:r>
            <a:endParaRPr lang="fr-FR" sz="24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315784" y="1949737"/>
            <a:ext cx="1472240" cy="1001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347864" y="3645024"/>
            <a:ext cx="144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243776" y="4190200"/>
            <a:ext cx="1544248" cy="1224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860032" y="1628800"/>
            <a:ext cx="2016224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860032" y="3424786"/>
            <a:ext cx="2016224" cy="693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860032" y="5085184"/>
            <a:ext cx="2088232" cy="617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004048" y="17008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biologiques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915588" y="1554121"/>
            <a:ext cx="190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de matière</a:t>
            </a:r>
          </a:p>
          <a:p>
            <a:pPr algn="ctr"/>
            <a:r>
              <a:rPr lang="fr-FR" dirty="0" smtClean="0"/>
              <a:t>+</a:t>
            </a:r>
          </a:p>
          <a:p>
            <a:pPr algn="ctr"/>
            <a:r>
              <a:rPr lang="fr-FR" dirty="0" smtClean="0"/>
              <a:t>Source d’énergie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004048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Psycho-affective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020272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de plaisir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004048" y="5229200"/>
            <a:ext cx="184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Socio-culturelle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092280" y="508692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Relations entre individus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4427984" y="1265782"/>
            <a:ext cx="4716016" cy="1587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6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Eclairage scientifique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776" y="980728"/>
            <a:ext cx="860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besoins en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nergie ou quantitatif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840" y="2132856"/>
            <a:ext cx="2377058" cy="3369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576" y="2295928"/>
            <a:ext cx="161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Aliments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3337116"/>
            <a:ext cx="161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Nutriments</a:t>
            </a:r>
          </a:p>
          <a:p>
            <a:r>
              <a:rPr lang="fr-FR" dirty="0"/>
              <a:t>c</a:t>
            </a:r>
            <a:r>
              <a:rPr lang="fr-FR" dirty="0" smtClean="0"/>
              <a:t>ontiennent de </a:t>
            </a:r>
            <a:r>
              <a:rPr lang="fr-FR" b="1" dirty="0" smtClean="0"/>
              <a:t>l’énergie chimique  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43597" y="2674993"/>
            <a:ext cx="7282" cy="64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65783" y="2775147"/>
            <a:ext cx="127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Digestion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00143" y="1601060"/>
            <a:ext cx="375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Homme 2500 kcal / Femme 2000 kcal 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641737" y="5678280"/>
            <a:ext cx="5096186" cy="369332"/>
            <a:chOff x="641737" y="5678280"/>
            <a:chExt cx="5096186" cy="369332"/>
          </a:xfrm>
        </p:grpSpPr>
        <p:sp>
          <p:nvSpPr>
            <p:cNvPr id="18" name="ZoneTexte 17"/>
            <p:cNvSpPr txBox="1"/>
            <p:nvPr/>
          </p:nvSpPr>
          <p:spPr>
            <a:xfrm>
              <a:off x="641737" y="5678280"/>
              <a:ext cx="5096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Nutriment</a:t>
              </a:r>
              <a:r>
                <a:rPr lang="fr-FR" dirty="0" smtClean="0"/>
                <a:t> + O</a:t>
              </a:r>
              <a:r>
                <a:rPr lang="fr-FR" baseline="-25000" dirty="0" smtClean="0"/>
                <a:t>2</a:t>
              </a:r>
              <a:r>
                <a:rPr lang="fr-FR" dirty="0" smtClean="0"/>
                <a:t>                   C</a:t>
              </a:r>
              <a:r>
                <a:rPr lang="fr-FR" dirty="0"/>
                <a:t> O</a:t>
              </a:r>
              <a:r>
                <a:rPr lang="fr-FR" baseline="-25000" dirty="0"/>
                <a:t>2</a:t>
              </a:r>
              <a:r>
                <a:rPr lang="fr-FR" dirty="0" smtClean="0"/>
                <a:t>   + H</a:t>
              </a:r>
              <a:r>
                <a:rPr lang="fr-FR" baseline="-25000" dirty="0" smtClean="0"/>
                <a:t>2</a:t>
              </a:r>
              <a:r>
                <a:rPr lang="fr-FR" dirty="0" smtClean="0"/>
                <a:t>O  + </a:t>
              </a:r>
              <a:r>
                <a:rPr lang="fr-FR" b="1" dirty="0" smtClean="0">
                  <a:solidFill>
                    <a:srgbClr val="FF0000"/>
                  </a:solidFill>
                </a:rPr>
                <a:t>ENERGIE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2385893" y="5836622"/>
              <a:ext cx="64807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4296536" y="2179557"/>
            <a:ext cx="156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Chaleur = énergie calorifique</a:t>
            </a:r>
          </a:p>
          <a:p>
            <a:endParaRPr lang="fr-FR" dirty="0"/>
          </a:p>
          <a:p>
            <a:r>
              <a:rPr lang="fr-FR" dirty="0" smtClean="0"/>
              <a:t>Mouvement = énergie mécanique </a:t>
            </a:r>
          </a:p>
          <a:p>
            <a:endParaRPr lang="fr-FR" dirty="0"/>
          </a:p>
          <a:p>
            <a:r>
              <a:rPr lang="fr-FR" dirty="0" smtClean="0"/>
              <a:t>Energie chimique 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3982" y="5254024"/>
            <a:ext cx="42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Corps humain = Transformateur d’énergie 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755840" y="2683371"/>
            <a:ext cx="2540696" cy="92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1" idx="1"/>
          </p:cNvCxnSpPr>
          <p:nvPr/>
        </p:nvCxnSpPr>
        <p:spPr>
          <a:xfrm>
            <a:off x="1755840" y="3610718"/>
            <a:ext cx="2540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755840" y="3610718"/>
            <a:ext cx="2540696" cy="926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6084168" y="1628800"/>
            <a:ext cx="2952328" cy="3528392"/>
            <a:chOff x="6084168" y="1628800"/>
            <a:chExt cx="2952328" cy="3528392"/>
          </a:xfrm>
        </p:grpSpPr>
        <p:sp>
          <p:nvSpPr>
            <p:cNvPr id="30" name="ZoneTexte 29"/>
            <p:cNvSpPr txBox="1"/>
            <p:nvPr/>
          </p:nvSpPr>
          <p:spPr>
            <a:xfrm>
              <a:off x="6438520" y="1945564"/>
              <a:ext cx="2246101" cy="12003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Les besoins en énergie sont continus or la prise alimentaire est discontinue </a:t>
              </a:r>
              <a:endParaRPr lang="fr-FR" dirty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7561570" y="3281993"/>
              <a:ext cx="0" cy="792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438520" y="4266156"/>
              <a:ext cx="2215286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/>
                <a:t>Stockage de l’énergie </a:t>
              </a:r>
              <a:endParaRPr lang="fr-FR" dirty="0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6084168" y="1628800"/>
              <a:ext cx="2952328" cy="3528392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958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Eclairage scientifique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160" y="1052736"/>
            <a:ext cx="860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nutriments énergétiques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628800"/>
            <a:ext cx="867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Les </a:t>
            </a:r>
            <a:r>
              <a:rPr lang="fr-FR" sz="2000" b="1" dirty="0" smtClean="0"/>
              <a:t>glucides</a:t>
            </a:r>
            <a:r>
              <a:rPr lang="fr-FR" sz="2000" dirty="0" smtClean="0"/>
              <a:t> sont stockés sous forme de </a:t>
            </a:r>
            <a:r>
              <a:rPr lang="fr-FR" sz="2000" b="1" dirty="0" smtClean="0"/>
              <a:t>glycogène</a:t>
            </a:r>
            <a:r>
              <a:rPr lang="fr-FR" sz="2000" dirty="0" smtClean="0"/>
              <a:t> dans le </a:t>
            </a:r>
            <a:r>
              <a:rPr lang="fr-FR" sz="2000" i="1" dirty="0" smtClean="0"/>
              <a:t>foie</a:t>
            </a:r>
            <a:r>
              <a:rPr lang="fr-FR" sz="2000" dirty="0" smtClean="0"/>
              <a:t> et les </a:t>
            </a:r>
            <a:r>
              <a:rPr lang="fr-FR" sz="2000" i="1" dirty="0" smtClean="0"/>
              <a:t>muscles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Les </a:t>
            </a:r>
            <a:r>
              <a:rPr lang="fr-FR" sz="2000" b="1" dirty="0" smtClean="0"/>
              <a:t>lipides</a:t>
            </a:r>
            <a:r>
              <a:rPr lang="fr-FR" sz="2000" dirty="0" smtClean="0"/>
              <a:t> sont stockés sous forme </a:t>
            </a:r>
            <a:r>
              <a:rPr lang="fr-FR" sz="2000" b="1" dirty="0" smtClean="0"/>
              <a:t>d’acides gras </a:t>
            </a:r>
            <a:r>
              <a:rPr lang="fr-FR" sz="2000" dirty="0" smtClean="0"/>
              <a:t>dans le </a:t>
            </a:r>
            <a:r>
              <a:rPr lang="fr-FR" sz="2000" i="1" dirty="0" smtClean="0"/>
              <a:t>tissu adipeux </a:t>
            </a:r>
            <a:endParaRPr lang="fr-FR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04160" y="2602939"/>
            <a:ext cx="8482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Tous les nutriments ne libèrent pas la même quantité d’énergie </a:t>
            </a:r>
          </a:p>
          <a:p>
            <a:r>
              <a:rPr lang="fr-FR" sz="2000" dirty="0" smtClean="0"/>
              <a:t>1 gramme de glucides libère 4 kcal</a:t>
            </a:r>
          </a:p>
          <a:p>
            <a:r>
              <a:rPr lang="fr-FR" sz="2000" dirty="0" smtClean="0"/>
              <a:t>1 gramme de lipides libère 9 kcal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30488" y="4961409"/>
            <a:ext cx="868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Remarque : Les protides contiennent de l’énergie de l’ordre de 4 kcal pour 1 g de protides. Cependant en fonctionnement normal, les protéines n’ont pas rôle énergétique. Elles seront utilisées en cas de jeûne prolongé par exemple. 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112253" y="3880817"/>
            <a:ext cx="5096186" cy="369332"/>
            <a:chOff x="2112253" y="3880817"/>
            <a:chExt cx="5096186" cy="369332"/>
          </a:xfrm>
        </p:grpSpPr>
        <p:sp>
          <p:nvSpPr>
            <p:cNvPr id="13" name="ZoneTexte 12"/>
            <p:cNvSpPr txBox="1"/>
            <p:nvPr/>
          </p:nvSpPr>
          <p:spPr>
            <a:xfrm>
              <a:off x="2112253" y="3880817"/>
              <a:ext cx="5096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Nutriment + O</a:t>
              </a:r>
              <a:r>
                <a:rPr lang="fr-FR" baseline="-25000" dirty="0" smtClean="0"/>
                <a:t>2</a:t>
              </a:r>
              <a:r>
                <a:rPr lang="fr-FR" dirty="0" smtClean="0"/>
                <a:t>                   C</a:t>
              </a:r>
              <a:r>
                <a:rPr lang="fr-FR" dirty="0"/>
                <a:t> O</a:t>
              </a:r>
              <a:r>
                <a:rPr lang="fr-FR" baseline="-25000" dirty="0"/>
                <a:t>2</a:t>
              </a:r>
              <a:r>
                <a:rPr lang="fr-FR" dirty="0" smtClean="0"/>
                <a:t>   + H</a:t>
              </a:r>
              <a:r>
                <a:rPr lang="fr-FR" baseline="-25000" dirty="0" smtClean="0"/>
                <a:t>2</a:t>
              </a:r>
              <a:r>
                <a:rPr lang="fr-FR" dirty="0" smtClean="0"/>
                <a:t>O  + </a:t>
              </a:r>
              <a:r>
                <a:rPr lang="fr-FR" b="1" dirty="0" smtClean="0">
                  <a:solidFill>
                    <a:srgbClr val="FF0000"/>
                  </a:solidFill>
                </a:rPr>
                <a:t>ENERGIE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856902" y="4087195"/>
              <a:ext cx="64807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1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0865"/>
            <a:ext cx="7870230" cy="49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11560" y="1628800"/>
            <a:ext cx="1584176" cy="1224136"/>
            <a:chOff x="611560" y="1628800"/>
            <a:chExt cx="1584176" cy="1224136"/>
          </a:xfrm>
        </p:grpSpPr>
        <p:sp>
          <p:nvSpPr>
            <p:cNvPr id="2" name="Ellipse 1"/>
            <p:cNvSpPr/>
            <p:nvPr/>
          </p:nvSpPr>
          <p:spPr>
            <a:xfrm>
              <a:off x="611560" y="1628800"/>
              <a:ext cx="158417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83568" y="191770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Entrées énergétiques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156176" y="1628800"/>
            <a:ext cx="1584176" cy="1224136"/>
            <a:chOff x="611560" y="1628800"/>
            <a:chExt cx="1584176" cy="1224136"/>
          </a:xfrm>
        </p:grpSpPr>
        <p:sp>
          <p:nvSpPr>
            <p:cNvPr id="7" name="Ellipse 6"/>
            <p:cNvSpPr/>
            <p:nvPr/>
          </p:nvSpPr>
          <p:spPr>
            <a:xfrm>
              <a:off x="611560" y="1628800"/>
              <a:ext cx="1584176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3568" y="191770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Sorties énergétiques</a:t>
              </a:r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2915816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Bilan énergétique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99792" y="2606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 l’équilibre 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483768" y="515719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Entrées = sorties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910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Eclairage scientifique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160" y="1052736"/>
            <a:ext cx="860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dépense énergétique : 3 principales dépenses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628800"/>
            <a:ext cx="8673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Le </a:t>
            </a:r>
            <a:r>
              <a:rPr lang="fr-FR" sz="2000" b="1" dirty="0" smtClean="0"/>
              <a:t>métabolisme de base </a:t>
            </a:r>
            <a:r>
              <a:rPr lang="fr-FR" sz="2000" dirty="0" smtClean="0"/>
              <a:t>: on ne peut pas dépenser moins !  60% des dépenses totales soit 1500 kcal (se mesure à jeun, au repos, à neutralité thermique)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La </a:t>
            </a:r>
            <a:r>
              <a:rPr lang="fr-FR" sz="2000" b="1" dirty="0" smtClean="0"/>
              <a:t>thermorégulation</a:t>
            </a:r>
            <a:r>
              <a:rPr lang="fr-FR" sz="2000" dirty="0" smtClean="0"/>
              <a:t> : maintien de la température corporelle à 37°C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 smtClean="0"/>
              <a:t>L’activité physique </a:t>
            </a:r>
            <a:r>
              <a:rPr lang="fr-FR" sz="2000" dirty="0" smtClean="0"/>
              <a:t>: marcher, courir… la dépense dépend de l’intensité et la durée de l’exercice musculaire </a:t>
            </a:r>
            <a:endParaRPr lang="fr-FR" sz="20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882" y="3553769"/>
            <a:ext cx="2532619" cy="26013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29309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dépense énergétique moyenne : </a:t>
            </a:r>
          </a:p>
          <a:p>
            <a:r>
              <a:rPr lang="fr-FR" dirty="0" smtClean="0"/>
              <a:t>Homme 50 ans, 70 kg 2500 kcal</a:t>
            </a:r>
          </a:p>
          <a:p>
            <a:r>
              <a:rPr lang="fr-FR" dirty="0" smtClean="0"/>
              <a:t>Femme 50 ans, 60 kg 2000 kcal</a:t>
            </a:r>
          </a:p>
          <a:p>
            <a:endParaRPr lang="fr-FR" dirty="0"/>
          </a:p>
          <a:p>
            <a:r>
              <a:rPr lang="fr-FR" dirty="0" smtClean="0"/>
              <a:t>Elle dépend de l’âge, du poids et de l’activité physique.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1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l’action         lieu 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129740"/>
            <a:ext cx="6768753" cy="65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159565" y="36254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Une alimentation déséquilibrée </a:t>
            </a:r>
            <a:endParaRPr lang="fr-FR" sz="24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79512" y="359126"/>
            <a:ext cx="8784642" cy="4921934"/>
            <a:chOff x="179846" y="1057352"/>
            <a:chExt cx="8784642" cy="4921934"/>
          </a:xfrm>
        </p:grpSpPr>
        <p:grpSp>
          <p:nvGrpSpPr>
            <p:cNvPr id="12" name="Groupe 11"/>
            <p:cNvGrpSpPr/>
            <p:nvPr/>
          </p:nvGrpSpPr>
          <p:grpSpPr>
            <a:xfrm>
              <a:off x="179846" y="1057352"/>
              <a:ext cx="8784642" cy="4921934"/>
              <a:chOff x="107503" y="1052736"/>
              <a:chExt cx="8784642" cy="4921934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107504" y="1388185"/>
                <a:ext cx="8784641" cy="4586485"/>
                <a:chOff x="179846" y="1290971"/>
                <a:chExt cx="8784641" cy="4586485"/>
              </a:xfrm>
            </p:grpSpPr>
            <p:pic>
              <p:nvPicPr>
                <p:cNvPr id="1024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779"/>
                <a:stretch/>
              </p:blipFill>
              <p:spPr bwMode="auto">
                <a:xfrm>
                  <a:off x="179846" y="1459578"/>
                  <a:ext cx="8784641" cy="4417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 rot="20990904">
                  <a:off x="275452" y="1290971"/>
                  <a:ext cx="1432123" cy="86647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noFill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07503" y="1052736"/>
                <a:ext cx="1592879" cy="490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7236296" y="4077072"/>
              <a:ext cx="1584176" cy="1475207"/>
              <a:chOff x="7236296" y="3925886"/>
              <a:chExt cx="1584176" cy="1475207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7236296" y="4293096"/>
                <a:ext cx="1584176" cy="1107997"/>
                <a:chOff x="5312601" y="5733255"/>
                <a:chExt cx="1584176" cy="1107997"/>
              </a:xfrm>
            </p:grpSpPr>
            <p:sp>
              <p:nvSpPr>
                <p:cNvPr id="5" name="Rectangle à coins arrondis 4"/>
                <p:cNvSpPr/>
                <p:nvPr/>
              </p:nvSpPr>
              <p:spPr>
                <a:xfrm>
                  <a:off x="5312601" y="5733255"/>
                  <a:ext cx="1584176" cy="101566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>
                  <a:off x="5436096" y="5733256"/>
                  <a:ext cx="136815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200" b="1" dirty="0" smtClean="0">
                      <a:solidFill>
                        <a:schemeClr val="bg1"/>
                      </a:solidFill>
                    </a:rPr>
                    <a:t>Beaucoup d’énergie ingérée</a:t>
                  </a:r>
                  <a:endParaRPr lang="fr-FR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Flèche vers le bas 7"/>
              <p:cNvSpPr/>
              <p:nvPr/>
            </p:nvSpPr>
            <p:spPr>
              <a:xfrm rot="9000052">
                <a:off x="7386545" y="3925886"/>
                <a:ext cx="236545" cy="467063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3104" y="5445224"/>
            <a:ext cx="8721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L’épidémie d’obésité résulte d’un excès d’apports énergétiques par rapport aux dépenses</a:t>
            </a:r>
            <a:r>
              <a:rPr lang="fr-FR" b="1" dirty="0" smtClean="0"/>
              <a:t>.</a:t>
            </a:r>
          </a:p>
          <a:p>
            <a:r>
              <a:rPr lang="fr-FR" dirty="0" smtClean="0"/>
              <a:t>L’alimentation n’est pas seule responsable du déséquilibre énergétique, la sédentarité l’est tout autant.</a:t>
            </a:r>
          </a:p>
          <a:p>
            <a:r>
              <a:rPr lang="fr-FR" dirty="0" smtClean="0"/>
              <a:t>Recommandation : </a:t>
            </a:r>
            <a:r>
              <a:rPr lang="fr-FR" b="1" dirty="0" smtClean="0"/>
              <a:t>limiter les apports énergétiques et augmenter les dépenses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1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44000" cy="784175"/>
            <a:chOff x="0" y="0"/>
            <a:chExt cx="9144000" cy="78417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764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J2 :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Eclairage scientifique</a:t>
              </a:r>
              <a:endParaRPr lang="fr-FR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" descr="C:\Users\Mauricette\Documents\1MPLSAq\3communication\logos et carte\MPLS AQUITAINE - BLAN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472"/>
              <a:ext cx="1760868" cy="76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4160" y="6396884"/>
            <a:ext cx="2895600" cy="365125"/>
          </a:xfrm>
        </p:spPr>
        <p:txBody>
          <a:bodyPr/>
          <a:lstStyle/>
          <a:p>
            <a:r>
              <a:rPr lang="fr-FR" sz="1800" b="1" i="1">
                <a:solidFill>
                  <a:schemeClr val="bg1"/>
                </a:solidFill>
              </a:rPr>
              <a:t>Titre de l’action         lieu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05108"/>
            <a:ext cx="9144000" cy="54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FE18F785-F6D3-4F25-B11E-5E216733B006}" type="datetime1">
              <a:rPr lang="fr-FR" b="1" i="1" smtClean="0">
                <a:solidFill>
                  <a:schemeClr val="bg1"/>
                </a:solidFill>
              </a:rPr>
              <a:pPr algn="r"/>
              <a:t>10/02/2020</a:t>
            </a:fld>
            <a:endParaRPr lang="fr-FR" dirty="0"/>
          </a:p>
        </p:txBody>
      </p:sp>
      <p:sp>
        <p:nvSpPr>
          <p:cNvPr id="16" name="Espace réservé du pied de page 2"/>
          <p:cNvSpPr txBox="1">
            <a:spLocks/>
          </p:cNvSpPr>
          <p:nvPr/>
        </p:nvSpPr>
        <p:spPr>
          <a:xfrm>
            <a:off x="204160" y="6396884"/>
            <a:ext cx="746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>
                <a:solidFill>
                  <a:schemeClr val="bg1"/>
                </a:solidFill>
              </a:rPr>
              <a:t>Alimentation et développement durable                                             Bergerac </a:t>
            </a:r>
            <a:endParaRPr lang="fr-FR" sz="18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856" y="948943"/>
            <a:ext cx="860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besoins en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matière ou qualitatif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04160" y="1524332"/>
            <a:ext cx="8815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Rappel : tous les nutriments ne libèrent pas la même quantité d’énergie </a:t>
            </a:r>
          </a:p>
          <a:p>
            <a:r>
              <a:rPr lang="fr-FR" sz="1600" dirty="0" smtClean="0"/>
              <a:t>1 gramme de glucides libère 4 kcal</a:t>
            </a:r>
          </a:p>
          <a:p>
            <a:r>
              <a:rPr lang="fr-FR" sz="1600" dirty="0" smtClean="0"/>
              <a:t>1 gramme de lipides libère 9 kcal 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187644" y="3047677"/>
            <a:ext cx="8832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recommandations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Protéines 10 à 15 %  (½ d’origine animale; ½ d’origine végétale)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Glucides 50 à 55%  (40% max de sucres raffinés et 60 % sucres complexes)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Lipides 35 à 40%  (¼ acides gras saturés, ¼ acides gras polyinsaturés, ½ acides gras mono-insaturés)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5028" y="2401772"/>
            <a:ext cx="859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L’apport énergétique total doit couvrir les besoins.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5028" y="4736004"/>
            <a:ext cx="879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L’énergie est majoritairement apportée sous forme de </a:t>
            </a:r>
            <a:r>
              <a:rPr lang="fr-FR" b="1" dirty="0" smtClean="0"/>
              <a:t>glucides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Mais tous les glucides se valent-ils?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1007</Words>
  <Application>Microsoft Office PowerPoint</Application>
  <PresentationFormat>Affichage à l'écran (4:3)</PresentationFormat>
  <Paragraphs>146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admmmesguich</dc:creator>
  <cp:lastModifiedBy>admmmesguich</cp:lastModifiedBy>
  <cp:revision>3</cp:revision>
  <dcterms:created xsi:type="dcterms:W3CDTF">2020-02-10T15:18:13Z</dcterms:created>
  <dcterms:modified xsi:type="dcterms:W3CDTF">2020-02-10T15:37:09Z</dcterms:modified>
</cp:coreProperties>
</file>